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26"/>
  </p:notesMasterIdLst>
  <p:handoutMasterIdLst>
    <p:handoutMasterId r:id="rId27"/>
  </p:handoutMasterIdLst>
  <p:sldIdLst>
    <p:sldId id="256" r:id="rId2"/>
    <p:sldId id="304" r:id="rId3"/>
    <p:sldId id="325" r:id="rId4"/>
    <p:sldId id="290" r:id="rId5"/>
    <p:sldId id="292" r:id="rId6"/>
    <p:sldId id="327" r:id="rId7"/>
    <p:sldId id="312" r:id="rId8"/>
    <p:sldId id="307" r:id="rId9"/>
    <p:sldId id="289" r:id="rId10"/>
    <p:sldId id="313" r:id="rId11"/>
    <p:sldId id="314" r:id="rId12"/>
    <p:sldId id="326" r:id="rId13"/>
    <p:sldId id="308" r:id="rId14"/>
    <p:sldId id="301" r:id="rId15"/>
    <p:sldId id="315" r:id="rId16"/>
    <p:sldId id="316" r:id="rId17"/>
    <p:sldId id="317" r:id="rId18"/>
    <p:sldId id="319" r:id="rId19"/>
    <p:sldId id="318" r:id="rId20"/>
    <p:sldId id="320" r:id="rId21"/>
    <p:sldId id="321" r:id="rId22"/>
    <p:sldId id="322" r:id="rId23"/>
    <p:sldId id="323" r:id="rId24"/>
    <p:sldId id="324"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 Kudo" initials="DK" lastIdx="14" clrIdx="0">
    <p:extLst>
      <p:ext uri="{19B8F6BF-5375-455C-9EA6-DF929625EA0E}">
        <p15:presenceInfo xmlns:p15="http://schemas.microsoft.com/office/powerpoint/2012/main" userId="S-1-5-21-660611534-1197760303-1947940980-17172" providerId="AD"/>
      </p:ext>
    </p:extLst>
  </p:cmAuthor>
  <p:cmAuthor id="2" name="Kooistra, Timothy" initials="KT" lastIdx="3" clrIdx="1">
    <p:extLst>
      <p:ext uri="{19B8F6BF-5375-455C-9EA6-DF929625EA0E}">
        <p15:presenceInfo xmlns:p15="http://schemas.microsoft.com/office/powerpoint/2012/main" userId="S-1-5-21-3042462036-3650610443-2986159489-78122" providerId="AD"/>
      </p:ext>
    </p:extLst>
  </p:cmAuthor>
  <p:cmAuthor id="3" name="McNamara, Kate" initials="MK" lastIdx="3" clrIdx="2">
    <p:extLst>
      <p:ext uri="{19B8F6BF-5375-455C-9EA6-DF929625EA0E}">
        <p15:presenceInfo xmlns:p15="http://schemas.microsoft.com/office/powerpoint/2012/main" userId="S-1-5-21-3042462036-3650610443-2986159489-832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77215" autoAdjust="0"/>
  </p:normalViewPr>
  <p:slideViewPr>
    <p:cSldViewPr snapToGrid="0" showGuides="1">
      <p:cViewPr varScale="1">
        <p:scale>
          <a:sx n="58" d="100"/>
          <a:sy n="58" d="100"/>
        </p:scale>
        <p:origin x="44" y="2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7486F19-441D-4095-9E39-67C80FAAAAE4}" type="datetimeFigureOut">
              <a:rPr lang="en-CA" smtClean="0"/>
              <a:t>2022-01-31</a:t>
            </a:fld>
            <a:endParaRPr lang="en-CA"/>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AA850F5-104D-4ED4-A50A-1EDF590A1AC7}" type="slidenum">
              <a:rPr lang="en-CA" smtClean="0"/>
              <a:t>‹#›</a:t>
            </a:fld>
            <a:endParaRPr lang="en-CA"/>
          </a:p>
        </p:txBody>
      </p:sp>
    </p:spTree>
    <p:extLst>
      <p:ext uri="{BB962C8B-B14F-4D97-AF65-F5344CB8AC3E}">
        <p14:creationId xmlns:p14="http://schemas.microsoft.com/office/powerpoint/2010/main" val="4164207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5E64B7A-F732-481D-91E4-887D546ED6A1}" type="datetimeFigureOut">
              <a:rPr lang="en-CA" smtClean="0"/>
              <a:t>2022-01-31</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6BC1D8B-C657-4926-B61F-401973133295}" type="slidenum">
              <a:rPr lang="en-CA" smtClean="0"/>
              <a:t>‹#›</a:t>
            </a:fld>
            <a:endParaRPr lang="en-CA"/>
          </a:p>
        </p:txBody>
      </p:sp>
    </p:spTree>
    <p:extLst>
      <p:ext uri="{BB962C8B-B14F-4D97-AF65-F5344CB8AC3E}">
        <p14:creationId xmlns:p14="http://schemas.microsoft.com/office/powerpoint/2010/main" val="273987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Font typeface="+mj-lt"/>
              <a:buAutoNum type="arabicPeriod"/>
            </a:pPr>
            <a:r>
              <a:rPr lang="en-CA" dirty="0"/>
              <a:t>To add an image  that automatically fills the background, select the rectangle</a:t>
            </a:r>
            <a:r>
              <a:rPr lang="en-CA" baseline="0" dirty="0"/>
              <a:t> labelled “click icon to add picture”</a:t>
            </a:r>
          </a:p>
          <a:p>
            <a:pPr marL="698830" lvl="1" indent="-232943">
              <a:buFont typeface="+mj-lt"/>
              <a:buAutoNum type="arabicPeriod"/>
            </a:pPr>
            <a:r>
              <a:rPr lang="en-CA" i="0" baseline="0" dirty="0"/>
              <a:t>From the menu bar at the top s</a:t>
            </a:r>
            <a:r>
              <a:rPr lang="en-CA" baseline="0" dirty="0"/>
              <a:t>elect </a:t>
            </a:r>
            <a:r>
              <a:rPr lang="en-CA" i="1" baseline="0" dirty="0"/>
              <a:t>Insert&gt;Pictures</a:t>
            </a:r>
            <a:r>
              <a:rPr lang="en-CA" i="0" baseline="0" dirty="0"/>
              <a:t> and navigate to a desired image and press “insert”</a:t>
            </a:r>
          </a:p>
          <a:p>
            <a:pPr marL="698830" lvl="1" indent="-232943">
              <a:buFont typeface="+mj-lt"/>
              <a:buAutoNum type="arabicPeriod"/>
            </a:pPr>
            <a:r>
              <a:rPr lang="en-CA" i="0" baseline="0" dirty="0"/>
              <a:t>The image may be placed in front of the logo in the bottom right. To keep it in the background, right click the image and select </a:t>
            </a:r>
            <a:r>
              <a:rPr lang="en-CA" i="1" baseline="0" dirty="0"/>
              <a:t>send to back&gt;send to back</a:t>
            </a:r>
            <a:endParaRPr lang="en-CA" dirty="0"/>
          </a:p>
        </p:txBody>
      </p:sp>
      <p:sp>
        <p:nvSpPr>
          <p:cNvPr id="4" name="Slide Number Placeholder 3"/>
          <p:cNvSpPr>
            <a:spLocks noGrp="1"/>
          </p:cNvSpPr>
          <p:nvPr>
            <p:ph type="sldNum" sz="quarter" idx="10"/>
          </p:nvPr>
        </p:nvSpPr>
        <p:spPr/>
        <p:txBody>
          <a:bodyPr/>
          <a:lstStyle/>
          <a:p>
            <a:fld id="{D6BC1D8B-C657-4926-B61F-401973133295}" type="slidenum">
              <a:rPr lang="en-CA" smtClean="0"/>
              <a:t>1</a:t>
            </a:fld>
            <a:endParaRPr lang="en-CA"/>
          </a:p>
        </p:txBody>
      </p:sp>
    </p:spTree>
    <p:extLst>
      <p:ext uri="{BB962C8B-B14F-4D97-AF65-F5344CB8AC3E}">
        <p14:creationId xmlns:p14="http://schemas.microsoft.com/office/powerpoint/2010/main" val="1021422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6BC1D8B-C657-4926-B61F-401973133295}" type="slidenum">
              <a:rPr lang="en-CA" smtClean="0"/>
              <a:t>2</a:t>
            </a:fld>
            <a:endParaRPr lang="en-CA" dirty="0"/>
          </a:p>
        </p:txBody>
      </p:sp>
    </p:spTree>
    <p:extLst>
      <p:ext uri="{BB962C8B-B14F-4D97-AF65-F5344CB8AC3E}">
        <p14:creationId xmlns:p14="http://schemas.microsoft.com/office/powerpoint/2010/main" val="3418025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174708" indent="-174708">
              <a:buClr>
                <a:schemeClr val="dk1"/>
              </a:buClr>
              <a:buSzPts val="1200"/>
              <a:buFont typeface="Arial"/>
              <a:buChar char="•"/>
            </a:pPr>
            <a:r>
              <a:rPr lang="en-CA"/>
              <a:t>Use this slide for smaller lists or when writing out one or two larger points, or a single graph or table</a:t>
            </a:r>
            <a:endParaRPr/>
          </a:p>
          <a:p>
            <a:pPr marL="640594" lvl="1" indent="-174708">
              <a:buClr>
                <a:schemeClr val="dk1"/>
              </a:buClr>
              <a:buSzPts val="1200"/>
              <a:buFont typeface="Arial"/>
              <a:buChar char="•"/>
            </a:pPr>
            <a:r>
              <a:rPr lang="en-CA"/>
              <a:t>E.g. Agendas, lists of topics, Categories</a:t>
            </a:r>
            <a:endParaRPr/>
          </a:p>
        </p:txBody>
      </p:sp>
      <p:sp>
        <p:nvSpPr>
          <p:cNvPr id="213" name="Google Shape;213;p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buSzPts val="1400"/>
            </a:pPr>
            <a:fld id="{00000000-1234-1234-1234-123412341234}" type="slidenum">
              <a:rPr lang="en-CA"/>
              <a:pPr>
                <a:buSzPts val="1400"/>
              </a:pPr>
              <a:t>4</a:t>
            </a:fld>
            <a:endParaRPr/>
          </a:p>
        </p:txBody>
      </p:sp>
    </p:spTree>
    <p:extLst>
      <p:ext uri="{BB962C8B-B14F-4D97-AF65-F5344CB8AC3E}">
        <p14:creationId xmlns:p14="http://schemas.microsoft.com/office/powerpoint/2010/main" val="3980369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a:solidFill>
            <a:schemeClr val="tx2">
              <a:lumMod val="10000"/>
              <a:lumOff val="90000"/>
            </a:schemeClr>
          </a:solidFill>
        </p:spPr>
        <p:txBody>
          <a:bodyPr/>
          <a:lstStyle>
            <a:lvl1pPr>
              <a:defRPr>
                <a:solidFill>
                  <a:schemeClr val="tx1">
                    <a:lumMod val="65000"/>
                    <a:lumOff val="35000"/>
                  </a:schemeClr>
                </a:solidFill>
              </a:defRPr>
            </a:lvl1pPr>
          </a:lstStyle>
          <a:p>
            <a:r>
              <a:rPr lang="en-US"/>
              <a:t>Click icon to add picture</a:t>
            </a:r>
            <a:endParaRPr lang="en-CA"/>
          </a:p>
        </p:txBody>
      </p:sp>
      <p:sp>
        <p:nvSpPr>
          <p:cNvPr id="3" name="Subtitle 2"/>
          <p:cNvSpPr>
            <a:spLocks noGrp="1"/>
          </p:cNvSpPr>
          <p:nvPr>
            <p:ph type="subTitle" idx="1"/>
          </p:nvPr>
        </p:nvSpPr>
        <p:spPr>
          <a:xfrm>
            <a:off x="0" y="3657600"/>
            <a:ext cx="8039100" cy="838200"/>
          </a:xfrm>
          <a:solidFill>
            <a:schemeClr val="accent1">
              <a:lumMod val="50000"/>
              <a:alpha val="64000"/>
            </a:schemeClr>
          </a:solidFill>
        </p:spPr>
        <p:txBody>
          <a:bodyPr lIns="914400" anchor="ctr" anchorCtr="0">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dirty="0"/>
          </a:p>
        </p:txBody>
      </p:sp>
      <p:sp>
        <p:nvSpPr>
          <p:cNvPr id="2" name="Title 1"/>
          <p:cNvSpPr>
            <a:spLocks noGrp="1"/>
          </p:cNvSpPr>
          <p:nvPr>
            <p:ph type="ctrTitle"/>
          </p:nvPr>
        </p:nvSpPr>
        <p:spPr>
          <a:xfrm>
            <a:off x="0" y="1981200"/>
            <a:ext cx="9982200" cy="1676400"/>
          </a:xfrm>
          <a:solidFill>
            <a:schemeClr val="accent1">
              <a:alpha val="64000"/>
            </a:schemeClr>
          </a:solidFill>
          <a:ln w="12700">
            <a:solidFill>
              <a:schemeClr val="bg1"/>
            </a:solidFill>
          </a:ln>
        </p:spPr>
        <p:txBody>
          <a:bodyPr lIns="914400" anchor="ctr" anchorCtr="0"/>
          <a:lstStyle>
            <a:lvl1pPr algn="l">
              <a:defRPr sz="4800"/>
            </a:lvl1pPr>
          </a:lstStyle>
          <a:p>
            <a:r>
              <a:rPr lang="en-US"/>
              <a:t>Click to edit Master title style</a:t>
            </a:r>
            <a:endParaRPr lang="en-CA" dirty="0"/>
          </a:p>
        </p:txBody>
      </p:sp>
      <p:sp>
        <p:nvSpPr>
          <p:cNvPr id="5" name="Text Placeholder 4"/>
          <p:cNvSpPr>
            <a:spLocks noGrp="1"/>
          </p:cNvSpPr>
          <p:nvPr>
            <p:ph type="body" sz="quarter" idx="11" hasCustomPrompt="1"/>
          </p:nvPr>
        </p:nvSpPr>
        <p:spPr>
          <a:xfrm>
            <a:off x="0" y="4495800"/>
            <a:ext cx="4191000" cy="558800"/>
          </a:xfrm>
          <a:solidFill>
            <a:schemeClr val="tx1">
              <a:alpha val="76000"/>
            </a:schemeClr>
          </a:solidFill>
        </p:spPr>
        <p:txBody>
          <a:bodyPr lIns="914400">
            <a:no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date style</a:t>
            </a:r>
            <a:endParaRPr lang="en-CA" dirty="0"/>
          </a:p>
        </p:txBody>
      </p:sp>
    </p:spTree>
    <p:extLst>
      <p:ext uri="{BB962C8B-B14F-4D97-AF65-F5344CB8AC3E}">
        <p14:creationId xmlns:p14="http://schemas.microsoft.com/office/powerpoint/2010/main" val="1120345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a:solidFill>
            <a:schemeClr val="tx2">
              <a:lumMod val="10000"/>
              <a:lumOff val="90000"/>
            </a:schemeClr>
          </a:solidFill>
        </p:spPr>
        <p:txBody>
          <a:bodyPr/>
          <a:lstStyle/>
          <a:p>
            <a:r>
              <a:rPr lang="en-US"/>
              <a:t>Click icon to add picture</a:t>
            </a:r>
            <a:endParaRPr lang="en-CA"/>
          </a:p>
        </p:txBody>
      </p:sp>
      <p:sp>
        <p:nvSpPr>
          <p:cNvPr id="2" name="Title 1"/>
          <p:cNvSpPr>
            <a:spLocks noGrp="1"/>
          </p:cNvSpPr>
          <p:nvPr>
            <p:ph type="title"/>
          </p:nvPr>
        </p:nvSpPr>
        <p:spPr>
          <a:xfrm>
            <a:off x="0" y="4419600"/>
            <a:ext cx="9982200" cy="914400"/>
          </a:xfrm>
          <a:solidFill>
            <a:schemeClr val="tx1">
              <a:alpha val="64000"/>
            </a:schemeClr>
          </a:solidFill>
        </p:spPr>
        <p:txBody>
          <a:bodyPr lIns="914400"/>
          <a:lstStyle>
            <a:lvl1pPr>
              <a:defRPr sz="2000">
                <a:latin typeface="+mn-lt"/>
              </a:defRPr>
            </a:lvl1pPr>
          </a:lstStyle>
          <a:p>
            <a:r>
              <a:rPr lang="en-US"/>
              <a:t>Click to edit Master title style</a:t>
            </a:r>
            <a:endParaRPr lang="en-CA" dirty="0"/>
          </a:p>
        </p:txBody>
      </p:sp>
      <p:sp>
        <p:nvSpPr>
          <p:cNvPr id="3" name="Footer Placeholder 2"/>
          <p:cNvSpPr>
            <a:spLocks noGrp="1"/>
          </p:cNvSpPr>
          <p:nvPr>
            <p:ph type="ftr" sz="quarter" idx="10"/>
          </p:nvPr>
        </p:nvSpPr>
        <p:spPr/>
        <p:txBody>
          <a:bodyPr/>
          <a:lstStyle>
            <a:lvl1pPr>
              <a:defRPr>
                <a:solidFill>
                  <a:schemeClr val="bg1">
                    <a:lumMod val="85000"/>
                  </a:schemeClr>
                </a:solidFill>
              </a:defRPr>
            </a:lvl1pPr>
          </a:lstStyle>
          <a:p>
            <a:r>
              <a:rPr lang="en-CA"/>
              <a:t>Wellington RMAP September Roads Committee</a:t>
            </a:r>
            <a:endParaRPr lang="en-CA" dirty="0"/>
          </a:p>
        </p:txBody>
      </p:sp>
    </p:spTree>
    <p:extLst>
      <p:ext uri="{BB962C8B-B14F-4D97-AF65-F5344CB8AC3E}">
        <p14:creationId xmlns:p14="http://schemas.microsoft.com/office/powerpoint/2010/main" val="1029447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a:solidFill>
            <a:schemeClr val="tx2">
              <a:lumMod val="10000"/>
              <a:lumOff val="90000"/>
            </a:schemeClr>
          </a:solidFill>
        </p:spPr>
        <p:txBody>
          <a:bodyPr/>
          <a:lstStyle/>
          <a:p>
            <a:r>
              <a:rPr lang="en-US"/>
              <a:t>Click icon to add picture</a:t>
            </a:r>
            <a:endParaRPr lang="en-CA"/>
          </a:p>
        </p:txBody>
      </p:sp>
      <p:sp>
        <p:nvSpPr>
          <p:cNvPr id="3" name="Footer Placeholder 2"/>
          <p:cNvSpPr>
            <a:spLocks noGrp="1"/>
          </p:cNvSpPr>
          <p:nvPr>
            <p:ph type="ftr" sz="quarter" idx="10"/>
          </p:nvPr>
        </p:nvSpPr>
        <p:spPr/>
        <p:txBody>
          <a:bodyPr/>
          <a:lstStyle/>
          <a:p>
            <a:r>
              <a:rPr lang="en-CA"/>
              <a:t>Wellington RMAP September Roads Committee</a:t>
            </a:r>
            <a:endParaRPr lang="en-CA" dirty="0"/>
          </a:p>
        </p:txBody>
      </p:sp>
      <p:sp>
        <p:nvSpPr>
          <p:cNvPr id="7" name="Content Placeholder 6"/>
          <p:cNvSpPr>
            <a:spLocks noGrp="1"/>
          </p:cNvSpPr>
          <p:nvPr>
            <p:ph sz="quarter" idx="12"/>
          </p:nvPr>
        </p:nvSpPr>
        <p:spPr>
          <a:xfrm>
            <a:off x="228600" y="228600"/>
            <a:ext cx="11734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Title 7"/>
          <p:cNvSpPr>
            <a:spLocks noGrp="1"/>
          </p:cNvSpPr>
          <p:nvPr>
            <p:ph type="title"/>
          </p:nvPr>
        </p:nvSpPr>
        <p:spPr>
          <a:xfrm>
            <a:off x="0" y="5334000"/>
            <a:ext cx="6096000" cy="838200"/>
          </a:xfrm>
          <a:solidFill>
            <a:schemeClr val="tx1">
              <a:alpha val="64000"/>
            </a:schemeClr>
          </a:solidFill>
        </p:spPr>
        <p:txBody>
          <a:bodyPr/>
          <a:lstStyle>
            <a:lvl1pPr>
              <a:defRPr sz="2000"/>
            </a:lvl1pPr>
          </a:lstStyle>
          <a:p>
            <a:r>
              <a:rPr lang="en-US"/>
              <a:t>Click to edit Master title style</a:t>
            </a:r>
            <a:endParaRPr lang="en-CA"/>
          </a:p>
        </p:txBody>
      </p:sp>
    </p:spTree>
    <p:extLst>
      <p:ext uri="{BB962C8B-B14F-4D97-AF65-F5344CB8AC3E}">
        <p14:creationId xmlns:p14="http://schemas.microsoft.com/office/powerpoint/2010/main" val="3167732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6" name="Footer Placeholder 5"/>
          <p:cNvSpPr>
            <a:spLocks noGrp="1"/>
          </p:cNvSpPr>
          <p:nvPr>
            <p:ph type="ftr" sz="quarter" idx="10"/>
          </p:nvPr>
        </p:nvSpPr>
        <p:spPr/>
        <p:txBody>
          <a:bodyPr/>
          <a:lstStyle/>
          <a:p>
            <a:r>
              <a:rPr lang="en-CA"/>
              <a:t>Wellington RMAP September Roads Committee</a:t>
            </a:r>
            <a:endParaRPr lang="en-CA" dirty="0"/>
          </a:p>
        </p:txBody>
      </p:sp>
    </p:spTree>
    <p:extLst>
      <p:ext uri="{BB962C8B-B14F-4D97-AF65-F5344CB8AC3E}">
        <p14:creationId xmlns:p14="http://schemas.microsoft.com/office/powerpoint/2010/main" val="1163879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CA"/>
              <a:t>Wellington RMAP September Roads Committee</a:t>
            </a:r>
            <a:endParaRPr lang="en-CA" dirty="0"/>
          </a:p>
        </p:txBody>
      </p:sp>
    </p:spTree>
    <p:extLst>
      <p:ext uri="{BB962C8B-B14F-4D97-AF65-F5344CB8AC3E}">
        <p14:creationId xmlns:p14="http://schemas.microsoft.com/office/powerpoint/2010/main" val="1780940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Frame Imag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a:solidFill>
            <a:schemeClr val="tx2">
              <a:lumMod val="10000"/>
              <a:lumOff val="90000"/>
            </a:schemeClr>
          </a:solidFill>
        </p:spPr>
        <p:txBody>
          <a:bodyPr/>
          <a:lstStyle/>
          <a:p>
            <a:r>
              <a:rPr lang="en-US"/>
              <a:t>Click icon to add picture</a:t>
            </a:r>
            <a:endParaRPr lang="en-CA"/>
          </a:p>
        </p:txBody>
      </p:sp>
      <p:sp>
        <p:nvSpPr>
          <p:cNvPr id="3" name="Footer Placeholder 2"/>
          <p:cNvSpPr>
            <a:spLocks noGrp="1"/>
          </p:cNvSpPr>
          <p:nvPr>
            <p:ph type="ftr" sz="quarter" idx="10"/>
          </p:nvPr>
        </p:nvSpPr>
        <p:spPr/>
        <p:txBody>
          <a:bodyPr/>
          <a:lstStyle>
            <a:lvl1pPr>
              <a:defRPr>
                <a:solidFill>
                  <a:schemeClr val="bg1">
                    <a:lumMod val="85000"/>
                  </a:schemeClr>
                </a:solidFill>
              </a:defRPr>
            </a:lvl1pPr>
          </a:lstStyle>
          <a:p>
            <a:r>
              <a:rPr lang="en-CA"/>
              <a:t>Wellington RMAP September Roads Committee</a:t>
            </a:r>
            <a:endParaRPr lang="en-CA" dirty="0"/>
          </a:p>
        </p:txBody>
      </p:sp>
    </p:spTree>
    <p:extLst>
      <p:ext uri="{BB962C8B-B14F-4D97-AF65-F5344CB8AC3E}">
        <p14:creationId xmlns:p14="http://schemas.microsoft.com/office/powerpoint/2010/main" val="616263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nimated Photo Alb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p>
            <a:r>
              <a:rPr lang="en-CA"/>
              <a:t>Wellington RMAP September Roads Committee</a:t>
            </a:r>
            <a:endParaRPr lang="en-CA" dirty="0"/>
          </a:p>
        </p:txBody>
      </p:sp>
      <p:sp>
        <p:nvSpPr>
          <p:cNvPr id="5" name="Picture Placeholder 1"/>
          <p:cNvSpPr>
            <a:spLocks noGrp="1"/>
          </p:cNvSpPr>
          <p:nvPr>
            <p:ph type="pic" sz="quarter" idx="11"/>
          </p:nvPr>
        </p:nvSpPr>
        <p:spPr>
          <a:xfrm>
            <a:off x="228600" y="1142999"/>
            <a:ext cx="5791200" cy="3286125"/>
          </a:xfrm>
        </p:spPr>
        <p:txBody>
          <a:bodyPr/>
          <a:lstStyle/>
          <a:p>
            <a:r>
              <a:rPr lang="en-US"/>
              <a:t>Click icon to add picture</a:t>
            </a:r>
            <a:endParaRPr lang="en-CA"/>
          </a:p>
        </p:txBody>
      </p:sp>
      <p:sp>
        <p:nvSpPr>
          <p:cNvPr id="8" name="Picture Placeholder 2"/>
          <p:cNvSpPr>
            <a:spLocks noGrp="1"/>
          </p:cNvSpPr>
          <p:nvPr>
            <p:ph type="pic" sz="quarter" idx="14"/>
          </p:nvPr>
        </p:nvSpPr>
        <p:spPr>
          <a:xfrm>
            <a:off x="228601" y="4495800"/>
            <a:ext cx="1866900" cy="1676400"/>
          </a:xfrm>
        </p:spPr>
        <p:txBody>
          <a:bodyPr/>
          <a:lstStyle/>
          <a:p>
            <a:r>
              <a:rPr lang="en-US"/>
              <a:t>Click icon to add picture</a:t>
            </a:r>
            <a:endParaRPr lang="en-CA" dirty="0"/>
          </a:p>
        </p:txBody>
      </p:sp>
      <p:sp>
        <p:nvSpPr>
          <p:cNvPr id="6" name="Picture Placeholder 3"/>
          <p:cNvSpPr>
            <a:spLocks noGrp="1"/>
          </p:cNvSpPr>
          <p:nvPr>
            <p:ph type="pic" sz="quarter" idx="12"/>
          </p:nvPr>
        </p:nvSpPr>
        <p:spPr>
          <a:xfrm>
            <a:off x="6096000" y="1143000"/>
            <a:ext cx="3819525" cy="2447925"/>
          </a:xfrm>
        </p:spPr>
        <p:txBody>
          <a:bodyPr/>
          <a:lstStyle/>
          <a:p>
            <a:r>
              <a:rPr lang="en-US"/>
              <a:t>Click icon to add picture</a:t>
            </a:r>
            <a:endParaRPr lang="en-CA"/>
          </a:p>
        </p:txBody>
      </p:sp>
      <p:sp>
        <p:nvSpPr>
          <p:cNvPr id="10" name="Picture Placeholder 4"/>
          <p:cNvSpPr>
            <a:spLocks noGrp="1"/>
          </p:cNvSpPr>
          <p:nvPr>
            <p:ph type="pic" sz="quarter" idx="16"/>
          </p:nvPr>
        </p:nvSpPr>
        <p:spPr>
          <a:xfrm>
            <a:off x="6096000" y="3657600"/>
            <a:ext cx="2886075" cy="2514600"/>
          </a:xfrm>
        </p:spPr>
        <p:txBody>
          <a:bodyPr/>
          <a:lstStyle/>
          <a:p>
            <a:r>
              <a:rPr lang="en-US"/>
              <a:t>Click icon to add picture</a:t>
            </a:r>
            <a:endParaRPr lang="en-CA"/>
          </a:p>
        </p:txBody>
      </p:sp>
      <p:sp>
        <p:nvSpPr>
          <p:cNvPr id="9" name="Picture Placeholder 5"/>
          <p:cNvSpPr>
            <a:spLocks noGrp="1"/>
          </p:cNvSpPr>
          <p:nvPr>
            <p:ph type="pic" sz="quarter" idx="15"/>
          </p:nvPr>
        </p:nvSpPr>
        <p:spPr>
          <a:xfrm>
            <a:off x="2171701" y="4495800"/>
            <a:ext cx="3848100" cy="1676400"/>
          </a:xfrm>
        </p:spPr>
        <p:txBody>
          <a:bodyPr/>
          <a:lstStyle/>
          <a:p>
            <a:r>
              <a:rPr lang="en-US"/>
              <a:t>Click icon to add picture</a:t>
            </a:r>
            <a:endParaRPr lang="en-CA"/>
          </a:p>
        </p:txBody>
      </p:sp>
      <p:sp>
        <p:nvSpPr>
          <p:cNvPr id="7" name="Picture Placeholder 6"/>
          <p:cNvSpPr>
            <a:spLocks noGrp="1"/>
          </p:cNvSpPr>
          <p:nvPr>
            <p:ph type="pic" sz="quarter" idx="13"/>
          </p:nvPr>
        </p:nvSpPr>
        <p:spPr>
          <a:xfrm>
            <a:off x="9991725" y="1142999"/>
            <a:ext cx="1971675" cy="2447925"/>
          </a:xfrm>
        </p:spPr>
        <p:txBody>
          <a:bodyPr/>
          <a:lstStyle/>
          <a:p>
            <a:r>
              <a:rPr lang="en-US"/>
              <a:t>Click icon to add picture</a:t>
            </a:r>
            <a:endParaRPr lang="en-CA"/>
          </a:p>
        </p:txBody>
      </p:sp>
      <p:sp>
        <p:nvSpPr>
          <p:cNvPr id="11" name="Picture Placeholder 7"/>
          <p:cNvSpPr>
            <a:spLocks noGrp="1"/>
          </p:cNvSpPr>
          <p:nvPr>
            <p:ph type="pic" sz="quarter" idx="17"/>
          </p:nvPr>
        </p:nvSpPr>
        <p:spPr>
          <a:xfrm>
            <a:off x="9058275" y="3657600"/>
            <a:ext cx="2905126" cy="2514600"/>
          </a:xfrm>
        </p:spPr>
        <p:txBody>
          <a:bodyPr/>
          <a:lstStyle/>
          <a:p>
            <a:r>
              <a:rPr lang="en-US"/>
              <a:t>Click icon to add picture</a:t>
            </a:r>
            <a:endParaRPr lang="en-CA"/>
          </a:p>
        </p:txBody>
      </p:sp>
    </p:spTree>
    <p:extLst>
      <p:ext uri="{BB962C8B-B14F-4D97-AF65-F5344CB8AC3E}">
        <p14:creationId xmlns:p14="http://schemas.microsoft.com/office/powerpoint/2010/main" val="3973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par>
                          <p:cTn id="8" fill="hold">
                            <p:stCondLst>
                              <p:cond delay="25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par>
                          <p:cTn id="12" fill="hold">
                            <p:stCondLst>
                              <p:cond delay="5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childTnLst>
                          </p:cTn>
                        </p:par>
                        <p:par>
                          <p:cTn id="16" fill="hold">
                            <p:stCondLst>
                              <p:cond delay="75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childTnLst>
                          </p:cTn>
                        </p:par>
                        <p:par>
                          <p:cTn id="20" fill="hold">
                            <p:stCondLst>
                              <p:cond delay="1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childTnLst>
                          </p:cTn>
                        </p:par>
                        <p:par>
                          <p:cTn id="24" fill="hold">
                            <p:stCondLst>
                              <p:cond delay="125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childTnLst>
                          </p:cTn>
                        </p:par>
                        <p:par>
                          <p:cTn id="28" fill="hold">
                            <p:stCondLst>
                              <p:cond delay="15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P spid="10" grpId="0"/>
      <p:bldP spid="9" grpId="0"/>
      <p:bldP spid="7" grpId="0"/>
      <p:bldP spid="11"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4114801" cy="1752600"/>
          </a:xfrm>
        </p:spPr>
        <p:txBody>
          <a:bodyPr lIns="365760" anchor="b"/>
          <a:lstStyle>
            <a:lvl1pPr>
              <a:defRPr sz="3200"/>
            </a:lvl1pPr>
          </a:lstStyle>
          <a:p>
            <a:r>
              <a:rPr lang="en-US"/>
              <a:t>Click to edit Master title style</a:t>
            </a:r>
            <a:endParaRPr lang="en-CA" dirty="0"/>
          </a:p>
        </p:txBody>
      </p:sp>
      <p:sp>
        <p:nvSpPr>
          <p:cNvPr id="3" name="Content Placeholder 2"/>
          <p:cNvSpPr>
            <a:spLocks noGrp="1"/>
          </p:cNvSpPr>
          <p:nvPr>
            <p:ph idx="1"/>
          </p:nvPr>
        </p:nvSpPr>
        <p:spPr>
          <a:xfrm>
            <a:off x="4114800" y="228600"/>
            <a:ext cx="7848600" cy="59436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Text Placeholder 3"/>
          <p:cNvSpPr>
            <a:spLocks noGrp="1"/>
          </p:cNvSpPr>
          <p:nvPr>
            <p:ph type="body" sz="half" idx="2"/>
          </p:nvPr>
        </p:nvSpPr>
        <p:spPr>
          <a:xfrm>
            <a:off x="228601" y="1981200"/>
            <a:ext cx="3886200" cy="41910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p:cNvSpPr>
            <a:spLocks noGrp="1"/>
          </p:cNvSpPr>
          <p:nvPr>
            <p:ph type="ftr" sz="quarter" idx="10"/>
          </p:nvPr>
        </p:nvSpPr>
        <p:spPr/>
        <p:txBody>
          <a:bodyPr/>
          <a:lstStyle/>
          <a:p>
            <a:r>
              <a:rPr lang="en-CA"/>
              <a:t>Wellington RMAP September Roads Committee</a:t>
            </a:r>
            <a:endParaRPr lang="en-CA" dirty="0"/>
          </a:p>
        </p:txBody>
      </p:sp>
    </p:spTree>
    <p:extLst>
      <p:ext uri="{BB962C8B-B14F-4D97-AF65-F5344CB8AC3E}">
        <p14:creationId xmlns:p14="http://schemas.microsoft.com/office/powerpoint/2010/main" val="3983602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82200" y="228600"/>
            <a:ext cx="1981200" cy="5943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228600" y="228600"/>
            <a:ext cx="9753600" cy="5948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Footer Placeholder 6"/>
          <p:cNvSpPr>
            <a:spLocks noGrp="1"/>
          </p:cNvSpPr>
          <p:nvPr>
            <p:ph type="ftr" sz="quarter" idx="10"/>
          </p:nvPr>
        </p:nvSpPr>
        <p:spPr/>
        <p:txBody>
          <a:bodyPr/>
          <a:lstStyle/>
          <a:p>
            <a:r>
              <a:rPr lang="en-CA"/>
              <a:t>Wellington RMAP September Roads Committee</a:t>
            </a:r>
            <a:endParaRPr lang="en-CA" dirty="0"/>
          </a:p>
        </p:txBody>
      </p:sp>
    </p:spTree>
    <p:extLst>
      <p:ext uri="{BB962C8B-B14F-4D97-AF65-F5344CB8AC3E}">
        <p14:creationId xmlns:p14="http://schemas.microsoft.com/office/powerpoint/2010/main" val="2631637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imated List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p>
            <a:r>
              <a:rPr lang="en-CA"/>
              <a:t>Wellington RMAP September Roads Committee</a:t>
            </a:r>
            <a:endParaRPr lang="en-CA" dirty="0"/>
          </a:p>
        </p:txBody>
      </p:sp>
      <p:sp>
        <p:nvSpPr>
          <p:cNvPr id="5" name="Picture Placeholder 4"/>
          <p:cNvSpPr>
            <a:spLocks noGrp="1"/>
          </p:cNvSpPr>
          <p:nvPr>
            <p:ph type="pic" sz="quarter" idx="11"/>
          </p:nvPr>
        </p:nvSpPr>
        <p:spPr>
          <a:xfrm>
            <a:off x="0" y="914400"/>
            <a:ext cx="12192000" cy="5257800"/>
          </a:xfrm>
        </p:spPr>
        <p:txBody>
          <a:bodyPr/>
          <a:lstStyle/>
          <a:p>
            <a:r>
              <a:rPr lang="en-US"/>
              <a:t>Click icon to add picture</a:t>
            </a:r>
            <a:endParaRPr lang="en-CA" dirty="0"/>
          </a:p>
        </p:txBody>
      </p:sp>
      <p:sp>
        <p:nvSpPr>
          <p:cNvPr id="13" name="Text Placeholder 6"/>
          <p:cNvSpPr>
            <a:spLocks noGrp="1"/>
          </p:cNvSpPr>
          <p:nvPr>
            <p:ph type="body" sz="quarter" idx="17"/>
          </p:nvPr>
        </p:nvSpPr>
        <p:spPr>
          <a:xfrm>
            <a:off x="10149840" y="1981200"/>
            <a:ext cx="2029968" cy="2514600"/>
          </a:xfrm>
          <a:solidFill>
            <a:schemeClr val="accent6">
              <a:lumMod val="75000"/>
            </a:schemeClr>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12" name="Text Placeholder 5"/>
          <p:cNvSpPr>
            <a:spLocks noGrp="1"/>
          </p:cNvSpPr>
          <p:nvPr>
            <p:ph type="body" sz="quarter" idx="16"/>
          </p:nvPr>
        </p:nvSpPr>
        <p:spPr>
          <a:xfrm>
            <a:off x="8119872" y="1981200"/>
            <a:ext cx="2029968" cy="2514600"/>
          </a:xfrm>
          <a:solidFill>
            <a:schemeClr val="accent5"/>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11" name="Text Placeholder 4"/>
          <p:cNvSpPr>
            <a:spLocks noGrp="1"/>
          </p:cNvSpPr>
          <p:nvPr>
            <p:ph type="body" sz="quarter" idx="15"/>
          </p:nvPr>
        </p:nvSpPr>
        <p:spPr>
          <a:xfrm>
            <a:off x="6089904" y="1981200"/>
            <a:ext cx="2029968" cy="2514600"/>
          </a:xfrm>
          <a:solidFill>
            <a:schemeClr val="accent4"/>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9" name="Text Placeholder 3"/>
          <p:cNvSpPr>
            <a:spLocks noGrp="1"/>
          </p:cNvSpPr>
          <p:nvPr>
            <p:ph type="body" sz="quarter" idx="14"/>
          </p:nvPr>
        </p:nvSpPr>
        <p:spPr>
          <a:xfrm>
            <a:off x="4059936" y="1981200"/>
            <a:ext cx="2029968" cy="2514600"/>
          </a:xfrm>
          <a:solidFill>
            <a:schemeClr val="accent3"/>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3"/>
          </p:nvPr>
        </p:nvSpPr>
        <p:spPr>
          <a:xfrm>
            <a:off x="2029968" y="1981200"/>
            <a:ext cx="2029968" cy="2514600"/>
          </a:xfrm>
          <a:solidFill>
            <a:schemeClr val="accent2"/>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7" name="Text Placeholder 1"/>
          <p:cNvSpPr>
            <a:spLocks noGrp="1"/>
          </p:cNvSpPr>
          <p:nvPr>
            <p:ph type="body" sz="quarter" idx="12"/>
          </p:nvPr>
        </p:nvSpPr>
        <p:spPr>
          <a:xfrm>
            <a:off x="0" y="1981200"/>
            <a:ext cx="2029968" cy="2514600"/>
          </a:xfrm>
          <a:solidFill>
            <a:schemeClr val="accent1"/>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3800865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5000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decel="5000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decel="5000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0-#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tmplLst>
          <p:tmpl>
            <p:tnLst>
              <p:par>
                <p:cTn presetID="2" presetClass="entr" presetSubtype="8" decel="5000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2" grpId="0" animBg="1">
        <p:tmplLst>
          <p:tmpl>
            <p:tnLst>
              <p:par>
                <p:cTn presetID="2" presetClass="entr" presetSubtype="8" decel="5000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1" grpId="0" animBg="1">
        <p:tmplLst>
          <p:tmpl>
            <p:tnLst>
              <p:par>
                <p:cTn presetID="2" presetClass="entr" presetSubtype="8" decel="5000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9" grpId="0" animBg="1">
        <p:tmplLst>
          <p:tmpl>
            <p:tnLst>
              <p:par>
                <p:cTn presetID="2" presetClass="entr" presetSubtype="8" decel="5000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8" grpId="0" animBg="1">
        <p:tmplLst>
          <p:tmpl>
            <p:tnLst>
              <p:par>
                <p:cTn presetID="2" presetClass="entr" presetSubtype="8" decel="5000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7" grpId="0" animBg="1">
        <p:tmplLst>
          <p:tmpl>
            <p:tnLst>
              <p:par>
                <p:cTn presetID="2" presetClass="entr" presetSubtype="8" decel="5000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nimated List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p>
            <a:r>
              <a:rPr lang="en-CA"/>
              <a:t>Wellington RMAP September Roads Committee</a:t>
            </a:r>
            <a:endParaRPr lang="en-CA" dirty="0"/>
          </a:p>
        </p:txBody>
      </p:sp>
      <p:sp>
        <p:nvSpPr>
          <p:cNvPr id="5" name="Picture Placeholder 4"/>
          <p:cNvSpPr>
            <a:spLocks noGrp="1"/>
          </p:cNvSpPr>
          <p:nvPr>
            <p:ph type="pic" sz="quarter" idx="11"/>
          </p:nvPr>
        </p:nvSpPr>
        <p:spPr>
          <a:xfrm>
            <a:off x="0" y="914400"/>
            <a:ext cx="12192000" cy="5257800"/>
          </a:xfrm>
        </p:spPr>
        <p:txBody>
          <a:bodyPr/>
          <a:lstStyle/>
          <a:p>
            <a:r>
              <a:rPr lang="en-US"/>
              <a:t>Click icon to add picture</a:t>
            </a:r>
            <a:endParaRPr lang="en-CA" dirty="0"/>
          </a:p>
        </p:txBody>
      </p:sp>
      <p:sp>
        <p:nvSpPr>
          <p:cNvPr id="12" name="Text Placeholder 5"/>
          <p:cNvSpPr>
            <a:spLocks noGrp="1"/>
          </p:cNvSpPr>
          <p:nvPr>
            <p:ph type="body" sz="quarter" idx="16"/>
          </p:nvPr>
        </p:nvSpPr>
        <p:spPr>
          <a:xfrm>
            <a:off x="9759696" y="1981200"/>
            <a:ext cx="2432304" cy="2514600"/>
          </a:xfrm>
          <a:solidFill>
            <a:schemeClr val="accent6"/>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11" name="Text Placeholder 4"/>
          <p:cNvSpPr>
            <a:spLocks noGrp="1"/>
          </p:cNvSpPr>
          <p:nvPr>
            <p:ph type="body" sz="quarter" idx="15"/>
          </p:nvPr>
        </p:nvSpPr>
        <p:spPr>
          <a:xfrm>
            <a:off x="7319772" y="1981200"/>
            <a:ext cx="2432304" cy="2514600"/>
          </a:xfrm>
          <a:solidFill>
            <a:schemeClr val="accent5"/>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9" name="Text Placeholder 3"/>
          <p:cNvSpPr>
            <a:spLocks noGrp="1"/>
          </p:cNvSpPr>
          <p:nvPr>
            <p:ph type="body" sz="quarter" idx="14"/>
          </p:nvPr>
        </p:nvSpPr>
        <p:spPr>
          <a:xfrm>
            <a:off x="4879848" y="1981200"/>
            <a:ext cx="2432304" cy="2514600"/>
          </a:xfrm>
          <a:solidFill>
            <a:schemeClr val="accent4"/>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3"/>
          </p:nvPr>
        </p:nvSpPr>
        <p:spPr>
          <a:xfrm>
            <a:off x="2439924" y="1981200"/>
            <a:ext cx="2432304" cy="2514600"/>
          </a:xfrm>
          <a:solidFill>
            <a:schemeClr val="accent3"/>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7" name="Text Placeholder 1"/>
          <p:cNvSpPr>
            <a:spLocks noGrp="1"/>
          </p:cNvSpPr>
          <p:nvPr>
            <p:ph type="body" sz="quarter" idx="12"/>
          </p:nvPr>
        </p:nvSpPr>
        <p:spPr>
          <a:xfrm>
            <a:off x="0" y="1981200"/>
            <a:ext cx="2432304" cy="2514600"/>
          </a:xfrm>
          <a:solidFill>
            <a:schemeClr val="accent2"/>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3270773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5000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decel="5000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5000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1" grpId="0" animBg="1">
        <p:tmplLst>
          <p:tmpl>
            <p:tnLst>
              <p:par>
                <p:cTn presetID="2" presetClass="entr" presetSubtype="8" decel="5000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9" grpId="0" animBg="1">
        <p:tmplLst>
          <p:tmpl>
            <p:tnLst>
              <p:par>
                <p:cTn presetID="2" presetClass="entr" presetSubtype="8" decel="5000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8" grpId="0" animBg="1">
        <p:tmplLst>
          <p:tmpl>
            <p:tnLst>
              <p:par>
                <p:cTn presetID="2" presetClass="entr" presetSubtype="8" decel="5000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7" grpId="0" animBg="1">
        <p:tmplLst>
          <p:tmpl>
            <p:tnLst>
              <p:par>
                <p:cTn presetID="2" presetClass="entr" presetSubtype="8" decel="5000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Overl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p>
            <a:r>
              <a:rPr lang="en-CA"/>
              <a:t>Wellington RMAP September Roads Committee</a:t>
            </a:r>
            <a:endParaRPr lang="en-CA" dirty="0"/>
          </a:p>
        </p:txBody>
      </p:sp>
      <p:sp>
        <p:nvSpPr>
          <p:cNvPr id="5" name="Picture Placeholder 4"/>
          <p:cNvSpPr>
            <a:spLocks noGrp="1"/>
          </p:cNvSpPr>
          <p:nvPr>
            <p:ph type="pic" sz="quarter" idx="11"/>
          </p:nvPr>
        </p:nvSpPr>
        <p:spPr>
          <a:xfrm>
            <a:off x="0" y="914400"/>
            <a:ext cx="12192000" cy="5257800"/>
          </a:xfrm>
          <a:solidFill>
            <a:schemeClr val="tx2">
              <a:lumMod val="10000"/>
              <a:lumOff val="90000"/>
            </a:schemeClr>
          </a:solidFill>
        </p:spPr>
        <p:txBody>
          <a:bodyPr/>
          <a:lstStyle/>
          <a:p>
            <a:r>
              <a:rPr lang="en-US"/>
              <a:t>Click icon to add picture</a:t>
            </a:r>
            <a:endParaRPr lang="en-CA" dirty="0"/>
          </a:p>
        </p:txBody>
      </p:sp>
      <p:sp>
        <p:nvSpPr>
          <p:cNvPr id="7" name="Text Placeholder 6"/>
          <p:cNvSpPr>
            <a:spLocks noGrp="1"/>
          </p:cNvSpPr>
          <p:nvPr>
            <p:ph type="body" sz="quarter" idx="12"/>
          </p:nvPr>
        </p:nvSpPr>
        <p:spPr>
          <a:xfrm>
            <a:off x="6096000" y="914400"/>
            <a:ext cx="3924300" cy="5257800"/>
          </a:xfrm>
          <a:solidFill>
            <a:schemeClr val="tx1">
              <a:alpha val="64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04554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imated Lis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p>
            <a:r>
              <a:rPr lang="en-CA"/>
              <a:t>Wellington RMAP September Roads Committee</a:t>
            </a:r>
            <a:endParaRPr lang="en-CA" dirty="0"/>
          </a:p>
        </p:txBody>
      </p:sp>
      <p:sp>
        <p:nvSpPr>
          <p:cNvPr id="5" name="Picture Placeholder 4"/>
          <p:cNvSpPr>
            <a:spLocks noGrp="1"/>
          </p:cNvSpPr>
          <p:nvPr>
            <p:ph type="pic" sz="quarter" idx="11"/>
          </p:nvPr>
        </p:nvSpPr>
        <p:spPr>
          <a:xfrm>
            <a:off x="0" y="914400"/>
            <a:ext cx="12192000" cy="5257800"/>
          </a:xfrm>
        </p:spPr>
        <p:txBody>
          <a:bodyPr/>
          <a:lstStyle/>
          <a:p>
            <a:r>
              <a:rPr lang="en-US"/>
              <a:t>Click icon to add picture</a:t>
            </a:r>
            <a:endParaRPr lang="en-CA" dirty="0"/>
          </a:p>
        </p:txBody>
      </p:sp>
      <p:sp>
        <p:nvSpPr>
          <p:cNvPr id="11" name="Text Placeholder 4"/>
          <p:cNvSpPr>
            <a:spLocks noGrp="1"/>
          </p:cNvSpPr>
          <p:nvPr>
            <p:ph type="body" sz="quarter" idx="15"/>
          </p:nvPr>
        </p:nvSpPr>
        <p:spPr>
          <a:xfrm>
            <a:off x="9147048" y="1981200"/>
            <a:ext cx="3044952" cy="2514600"/>
          </a:xfrm>
          <a:solidFill>
            <a:schemeClr val="accent5"/>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9" name="Text Placeholder 3"/>
          <p:cNvSpPr>
            <a:spLocks noGrp="1"/>
          </p:cNvSpPr>
          <p:nvPr>
            <p:ph type="body" sz="quarter" idx="14"/>
          </p:nvPr>
        </p:nvSpPr>
        <p:spPr>
          <a:xfrm>
            <a:off x="6098032" y="1981200"/>
            <a:ext cx="3044952" cy="2514600"/>
          </a:xfrm>
          <a:solidFill>
            <a:schemeClr val="accent4"/>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8" name="Text Placeholder 2"/>
          <p:cNvSpPr>
            <a:spLocks noGrp="1"/>
          </p:cNvSpPr>
          <p:nvPr>
            <p:ph type="body" sz="quarter" idx="13"/>
          </p:nvPr>
        </p:nvSpPr>
        <p:spPr>
          <a:xfrm>
            <a:off x="3049016" y="1981200"/>
            <a:ext cx="3044952" cy="2514600"/>
          </a:xfrm>
          <a:solidFill>
            <a:schemeClr val="accent3"/>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
        <p:nvSpPr>
          <p:cNvPr id="7" name="Text Placeholder 1"/>
          <p:cNvSpPr>
            <a:spLocks noGrp="1"/>
          </p:cNvSpPr>
          <p:nvPr>
            <p:ph type="body" sz="quarter" idx="12"/>
          </p:nvPr>
        </p:nvSpPr>
        <p:spPr>
          <a:xfrm>
            <a:off x="0" y="1981200"/>
            <a:ext cx="3044952" cy="2514600"/>
          </a:xfrm>
          <a:solidFill>
            <a:schemeClr val="accent2"/>
          </a:solidFill>
        </p:spPr>
        <p:txBody>
          <a:bodyPr lIns="182880" tIns="182880" rIns="182880" bIns="91440">
            <a:noAutofit/>
          </a:bodyPr>
          <a:lstStyle>
            <a:lvl1pPr marL="0" indent="0" algn="ctr">
              <a:buNone/>
              <a:defRPr sz="20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2704905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5000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tmplLst>
          <p:tmpl>
            <p:tnLst>
              <p:par>
                <p:cTn presetID="2" presetClass="entr" presetSubtype="8" decel="5000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9" grpId="0" animBg="1">
        <p:tmplLst>
          <p:tmpl>
            <p:tnLst>
              <p:par>
                <p:cTn presetID="2" presetClass="entr" presetSubtype="8" decel="5000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8" grpId="0" animBg="1">
        <p:tmplLst>
          <p:tmpl>
            <p:tnLst>
              <p:par>
                <p:cTn presetID="2" presetClass="entr" presetSubtype="8" decel="5000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7" grpId="0" animBg="1">
        <p:tmplLst>
          <p:tmpl>
            <p:tnLst>
              <p:par>
                <p:cTn presetID="2" presetClass="entr" presetSubtype="8" decel="5000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nimated Circles List">
    <p:spTree>
      <p:nvGrpSpPr>
        <p:cNvPr id="1" name=""/>
        <p:cNvGrpSpPr/>
        <p:nvPr/>
      </p:nvGrpSpPr>
      <p:grpSpPr>
        <a:xfrm>
          <a:off x="0" y="0"/>
          <a:ext cx="0" cy="0"/>
          <a:chOff x="0" y="0"/>
          <a:chExt cx="0" cy="0"/>
        </a:xfrm>
      </p:grpSpPr>
      <p:sp>
        <p:nvSpPr>
          <p:cNvPr id="11" name="Picture Placeholder 10"/>
          <p:cNvSpPr>
            <a:spLocks noGrp="1"/>
          </p:cNvSpPr>
          <p:nvPr>
            <p:ph type="pic" sz="quarter" idx="16"/>
          </p:nvPr>
        </p:nvSpPr>
        <p:spPr>
          <a:xfrm>
            <a:off x="0" y="914400"/>
            <a:ext cx="12192000" cy="5257800"/>
          </a:xfrm>
        </p:spPr>
        <p:txBody>
          <a:bodyPr/>
          <a:lstStyle/>
          <a:p>
            <a:r>
              <a:rPr lang="en-US"/>
              <a:t>Click icon to add picture</a:t>
            </a:r>
            <a:endParaRPr lang="en-CA"/>
          </a:p>
        </p:txBody>
      </p:sp>
      <p:sp>
        <p:nvSpPr>
          <p:cNvPr id="2" name="Title 1"/>
          <p:cNvSpPr>
            <a:spLocks noGrp="1"/>
          </p:cNvSpPr>
          <p:nvPr>
            <p:ph type="title"/>
          </p:nvPr>
        </p:nvSpPr>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p>
            <a:r>
              <a:rPr lang="en-CA"/>
              <a:t>Wellington RMAP September Roads Committee</a:t>
            </a:r>
            <a:endParaRPr lang="en-CA" dirty="0"/>
          </a:p>
        </p:txBody>
      </p:sp>
      <p:sp>
        <p:nvSpPr>
          <p:cNvPr id="9" name="Text Placeholder 5"/>
          <p:cNvSpPr>
            <a:spLocks noGrp="1"/>
          </p:cNvSpPr>
          <p:nvPr>
            <p:ph type="body" sz="quarter" idx="15"/>
          </p:nvPr>
        </p:nvSpPr>
        <p:spPr>
          <a:xfrm>
            <a:off x="9037320" y="2194560"/>
            <a:ext cx="2926080" cy="2926080"/>
          </a:xfrm>
          <a:prstGeom prst="ellipse">
            <a:avLst/>
          </a:prstGeom>
          <a:solidFill>
            <a:schemeClr val="accent6">
              <a:lumMod val="75000"/>
              <a:alpha val="76000"/>
            </a:schemeClr>
          </a:solidFill>
        </p:spPr>
        <p:txBody>
          <a:bodyPr anchor="ctr" anchorCtr="0"/>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8" name="Text Placeholder 4"/>
          <p:cNvSpPr>
            <a:spLocks noGrp="1"/>
          </p:cNvSpPr>
          <p:nvPr>
            <p:ph type="body" sz="quarter" idx="14"/>
          </p:nvPr>
        </p:nvSpPr>
        <p:spPr>
          <a:xfrm>
            <a:off x="6835140" y="2194560"/>
            <a:ext cx="2926080" cy="2926080"/>
          </a:xfrm>
          <a:prstGeom prst="ellipse">
            <a:avLst/>
          </a:prstGeom>
          <a:solidFill>
            <a:schemeClr val="accent5">
              <a:alpha val="76000"/>
            </a:schemeClr>
          </a:solidFill>
        </p:spPr>
        <p:txBody>
          <a:bodyPr anchor="ctr" anchorCtr="0"/>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7" name="Text Placeholder 3"/>
          <p:cNvSpPr>
            <a:spLocks noGrp="1"/>
          </p:cNvSpPr>
          <p:nvPr>
            <p:ph type="body" sz="quarter" idx="13"/>
          </p:nvPr>
        </p:nvSpPr>
        <p:spPr>
          <a:xfrm>
            <a:off x="4632960" y="2194560"/>
            <a:ext cx="2926080" cy="2926080"/>
          </a:xfrm>
          <a:prstGeom prst="ellipse">
            <a:avLst/>
          </a:prstGeom>
          <a:solidFill>
            <a:schemeClr val="accent4">
              <a:alpha val="76000"/>
            </a:schemeClr>
          </a:solidFill>
        </p:spPr>
        <p:txBody>
          <a:bodyPr anchor="ctr" anchorCtr="0"/>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Text Placeholder 2"/>
          <p:cNvSpPr>
            <a:spLocks noGrp="1"/>
          </p:cNvSpPr>
          <p:nvPr>
            <p:ph type="body" sz="quarter" idx="12"/>
          </p:nvPr>
        </p:nvSpPr>
        <p:spPr>
          <a:xfrm>
            <a:off x="2430780" y="2194560"/>
            <a:ext cx="2926080" cy="2926080"/>
          </a:xfrm>
          <a:prstGeom prst="ellipse">
            <a:avLst/>
          </a:prstGeom>
          <a:solidFill>
            <a:schemeClr val="accent3">
              <a:alpha val="76000"/>
            </a:schemeClr>
          </a:solidFill>
        </p:spPr>
        <p:txBody>
          <a:bodyPr anchor="ctr" anchorCtr="0"/>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5" name="Text Placeholder 1"/>
          <p:cNvSpPr>
            <a:spLocks noGrp="1"/>
          </p:cNvSpPr>
          <p:nvPr>
            <p:ph type="body" sz="quarter" idx="11"/>
          </p:nvPr>
        </p:nvSpPr>
        <p:spPr>
          <a:xfrm>
            <a:off x="228600" y="2194560"/>
            <a:ext cx="2926080" cy="2926080"/>
          </a:xfrm>
          <a:prstGeom prst="ellipse">
            <a:avLst/>
          </a:prstGeom>
          <a:solidFill>
            <a:schemeClr val="accent2">
              <a:alpha val="76000"/>
            </a:schemeClr>
          </a:solidFill>
        </p:spPr>
        <p:txBody>
          <a:bodyPr anchor="ctr" anchorCtr="0"/>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473664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8" grpId="0" animBg="1">
        <p:tmplLst>
          <p:tmpl>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7" grpId="0" animBg="1">
        <p:tmplLst>
          <p:tmpl>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6" grpId="0" animBg="1">
        <p:tmplLst>
          <p:tmpl>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5" grpId="0" animBg="1">
        <p:tmplLst>
          <p:tmpl>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rong Argument or Poi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p>
            <a:r>
              <a:rPr lang="en-CA"/>
              <a:t>Wellington RMAP September Roads Committee</a:t>
            </a:r>
            <a:endParaRPr lang="en-CA" dirty="0"/>
          </a:p>
        </p:txBody>
      </p:sp>
      <p:sp>
        <p:nvSpPr>
          <p:cNvPr id="5" name="Picture Placeholder 4"/>
          <p:cNvSpPr>
            <a:spLocks noGrp="1"/>
          </p:cNvSpPr>
          <p:nvPr>
            <p:ph type="pic" sz="quarter" idx="11"/>
          </p:nvPr>
        </p:nvSpPr>
        <p:spPr>
          <a:xfrm>
            <a:off x="0" y="914400"/>
            <a:ext cx="12192000" cy="5257800"/>
          </a:xfrm>
        </p:spPr>
        <p:txBody>
          <a:bodyPr/>
          <a:lstStyle/>
          <a:p>
            <a:r>
              <a:rPr lang="en-US"/>
              <a:t>Click icon to add picture</a:t>
            </a:r>
            <a:endParaRPr lang="en-CA"/>
          </a:p>
        </p:txBody>
      </p:sp>
      <p:sp>
        <p:nvSpPr>
          <p:cNvPr id="7" name="Text Placeholder 6"/>
          <p:cNvSpPr>
            <a:spLocks noGrp="1"/>
          </p:cNvSpPr>
          <p:nvPr>
            <p:ph type="body" sz="quarter" idx="12"/>
          </p:nvPr>
        </p:nvSpPr>
        <p:spPr>
          <a:xfrm>
            <a:off x="3162300" y="1981200"/>
            <a:ext cx="5867400" cy="2514600"/>
          </a:xfrm>
          <a:solidFill>
            <a:schemeClr val="accent1"/>
          </a:solidFill>
          <a:ln>
            <a:solidFill>
              <a:schemeClr val="bg1"/>
            </a:solidFill>
          </a:ln>
        </p:spPr>
        <p:txBody>
          <a:bodyPr anchor="ctr" anchorCtr="0"/>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2921820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42"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anim calcmode="lin" valueType="num">
                      <p:cBhvr>
                        <p:cTn dur="1000" fill="hold"/>
                        <p:tgtEl>
                          <p:spTgt spid="7"/>
                        </p:tgtEl>
                        <p:attrNameLst>
                          <p:attrName>ppt_x</p:attrName>
                        </p:attrNameLst>
                      </p:cBhvr>
                      <p:tavLst>
                        <p:tav tm="0">
                          <p:val>
                            <p:strVal val="#ppt_x"/>
                          </p:val>
                        </p:tav>
                        <p:tav tm="100000">
                          <p:val>
                            <p:strVal val="#ppt_x"/>
                          </p:val>
                        </p:tav>
                      </p:tavLst>
                    </p:anim>
                    <p:anim calcmode="lin" valueType="num">
                      <p:cBhvr>
                        <p:cTn dur="1000" fill="hold"/>
                        <p:tgtEl>
                          <p:spTgt spid="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4"/>
        <p:cNvGrpSpPr/>
        <p:nvPr/>
      </p:nvGrpSpPr>
      <p:grpSpPr>
        <a:xfrm>
          <a:off x="0" y="0"/>
          <a:ext cx="0" cy="0"/>
          <a:chOff x="0" y="0"/>
          <a:chExt cx="0" cy="0"/>
        </a:xfrm>
      </p:grpSpPr>
      <p:sp>
        <p:nvSpPr>
          <p:cNvPr id="25" name="Google Shape;25;p29"/>
          <p:cNvSpPr txBox="1">
            <a:spLocks noGrp="1"/>
          </p:cNvSpPr>
          <p:nvPr>
            <p:ph type="title"/>
          </p:nvPr>
        </p:nvSpPr>
        <p:spPr>
          <a:xfrm>
            <a:off x="0" y="0"/>
            <a:ext cx="12192000" cy="914400"/>
          </a:xfrm>
          <a:prstGeom prst="rect">
            <a:avLst/>
          </a:prstGeom>
          <a:solidFill>
            <a:schemeClr val="accent1"/>
          </a:solidFill>
          <a:ln>
            <a:noFill/>
          </a:ln>
        </p:spPr>
        <p:txBody>
          <a:bodyPr spcFirstLastPara="1" wrap="square" lIns="228600" tIns="228600" rIns="228600" bIns="228600" anchor="ctr"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6" name="Google Shape;26;p29"/>
          <p:cNvSpPr txBox="1">
            <a:spLocks noGrp="1"/>
          </p:cNvSpPr>
          <p:nvPr>
            <p:ph type="body" idx="1"/>
          </p:nvPr>
        </p:nvSpPr>
        <p:spPr>
          <a:xfrm>
            <a:off x="228600" y="1143000"/>
            <a:ext cx="11734800" cy="5029200"/>
          </a:xfrm>
          <a:prstGeom prst="rect">
            <a:avLst/>
          </a:prstGeom>
          <a:noFill/>
          <a:ln>
            <a:noFill/>
          </a:ln>
        </p:spPr>
        <p:txBody>
          <a:bodyPr spcFirstLastPara="1" wrap="square" lIns="182875" tIns="182875" rIns="182875" bIns="182875" anchor="t" anchorCtr="0">
            <a:normAutofit/>
          </a:bodyPr>
          <a:lstStyle>
            <a:lvl1pPr marL="457200" lvl="0" indent="-342900" algn="l">
              <a:lnSpc>
                <a:spcPct val="90000"/>
              </a:lnSpc>
              <a:spcBef>
                <a:spcPts val="600"/>
              </a:spcBef>
              <a:spcAft>
                <a:spcPts val="0"/>
              </a:spcAft>
              <a:buClr>
                <a:srgbClr val="595959"/>
              </a:buClr>
              <a:buSzPts val="1800"/>
              <a:buChar char="•"/>
              <a:defRPr/>
            </a:lvl1pPr>
            <a:lvl2pPr marL="914400" lvl="1" indent="-342900" algn="l">
              <a:lnSpc>
                <a:spcPct val="90000"/>
              </a:lnSpc>
              <a:spcBef>
                <a:spcPts val="600"/>
              </a:spcBef>
              <a:spcAft>
                <a:spcPts val="0"/>
              </a:spcAft>
              <a:buClr>
                <a:srgbClr val="595959"/>
              </a:buClr>
              <a:buSzPts val="1800"/>
              <a:buChar char="•"/>
              <a:defRPr/>
            </a:lvl2pPr>
            <a:lvl3pPr marL="1371600" lvl="2" indent="-342900" algn="l">
              <a:lnSpc>
                <a:spcPct val="90000"/>
              </a:lnSpc>
              <a:spcBef>
                <a:spcPts val="600"/>
              </a:spcBef>
              <a:spcAft>
                <a:spcPts val="0"/>
              </a:spcAft>
              <a:buClr>
                <a:srgbClr val="595959"/>
              </a:buClr>
              <a:buSzPts val="1800"/>
              <a:buChar char="•"/>
              <a:defRPr/>
            </a:lvl3pPr>
            <a:lvl4pPr marL="1828800" lvl="3" indent="-342900" algn="l">
              <a:lnSpc>
                <a:spcPct val="90000"/>
              </a:lnSpc>
              <a:spcBef>
                <a:spcPts val="600"/>
              </a:spcBef>
              <a:spcAft>
                <a:spcPts val="0"/>
              </a:spcAft>
              <a:buClr>
                <a:srgbClr val="595959"/>
              </a:buClr>
              <a:buSzPts val="1800"/>
              <a:buChar char="•"/>
              <a:defRPr/>
            </a:lvl4pPr>
            <a:lvl5pPr marL="2286000" lvl="4" indent="-342900" algn="l">
              <a:lnSpc>
                <a:spcPct val="90000"/>
              </a:lnSpc>
              <a:spcBef>
                <a:spcPts val="6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7" name="Google Shape;27;p29"/>
          <p:cNvSpPr txBox="1">
            <a:spLocks noGrp="1"/>
          </p:cNvSpPr>
          <p:nvPr>
            <p:ph type="ftr" idx="11"/>
          </p:nvPr>
        </p:nvSpPr>
        <p:spPr>
          <a:xfrm>
            <a:off x="228600" y="6400800"/>
            <a:ext cx="78105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CA"/>
              <a:t>Wellington RMAP September Roads Committee</a:t>
            </a:r>
            <a:endParaRPr/>
          </a:p>
        </p:txBody>
      </p:sp>
    </p:spTree>
    <p:extLst>
      <p:ext uri="{BB962C8B-B14F-4D97-AF65-F5344CB8AC3E}">
        <p14:creationId xmlns:p14="http://schemas.microsoft.com/office/powerpoint/2010/main" val="3879092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hoto with Caption">
  <p:cSld name="1_Photo with Caption">
    <p:spTree>
      <p:nvGrpSpPr>
        <p:cNvPr id="1" name="Shape 59"/>
        <p:cNvGrpSpPr/>
        <p:nvPr/>
      </p:nvGrpSpPr>
      <p:grpSpPr>
        <a:xfrm>
          <a:off x="0" y="0"/>
          <a:ext cx="0" cy="0"/>
          <a:chOff x="0" y="0"/>
          <a:chExt cx="0" cy="0"/>
        </a:xfrm>
      </p:grpSpPr>
      <p:sp>
        <p:nvSpPr>
          <p:cNvPr id="60" name="Google Shape;60;p36"/>
          <p:cNvSpPr>
            <a:spLocks noGrp="1"/>
          </p:cNvSpPr>
          <p:nvPr>
            <p:ph type="pic" idx="2"/>
          </p:nvPr>
        </p:nvSpPr>
        <p:spPr>
          <a:xfrm>
            <a:off x="0" y="0"/>
            <a:ext cx="12192000" cy="6858000"/>
          </a:xfrm>
          <a:prstGeom prst="rect">
            <a:avLst/>
          </a:prstGeom>
          <a:solidFill>
            <a:srgbClr val="D3F8FF"/>
          </a:solidFill>
          <a:ln>
            <a:noFill/>
          </a:ln>
        </p:spPr>
        <p:txBody>
          <a:bodyPr spcFirstLastPara="1" wrap="square" lIns="182875" tIns="182875" rIns="182875" bIns="182875" anchor="t" anchorCtr="0">
            <a:normAutofit/>
          </a:bodyPr>
          <a:lstStyle>
            <a:lvl1pPr marR="0" lvl="0" algn="l" rtl="0">
              <a:lnSpc>
                <a:spcPct val="90000"/>
              </a:lnSpc>
              <a:spcBef>
                <a:spcPts val="60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1pPr>
            <a:lvl2pPr marR="0" lvl="1" algn="l" rtl="0">
              <a:lnSpc>
                <a:spcPct val="90000"/>
              </a:lnSpc>
              <a:spcBef>
                <a:spcPts val="6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2pPr>
            <a:lvl3pPr marR="0" lvl="2" algn="l" rtl="0">
              <a:lnSpc>
                <a:spcPct val="90000"/>
              </a:lnSpc>
              <a:spcBef>
                <a:spcPts val="6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3pPr>
            <a:lvl4pPr marR="0" lvl="3" algn="l" rtl="0">
              <a:lnSpc>
                <a:spcPct val="90000"/>
              </a:lnSpc>
              <a:spcBef>
                <a:spcPts val="600"/>
              </a:spcBef>
              <a:spcAft>
                <a:spcPts val="0"/>
              </a:spcAft>
              <a:buClr>
                <a:srgbClr val="595959"/>
              </a:buClr>
              <a:buSzPts val="1600"/>
              <a:buFont typeface="Arial"/>
              <a:buChar char="•"/>
              <a:defRPr sz="1600" b="0" i="0" u="none" strike="noStrike" cap="none">
                <a:solidFill>
                  <a:srgbClr val="595959"/>
                </a:solidFill>
                <a:latin typeface="Calibri"/>
                <a:ea typeface="Calibri"/>
                <a:cs typeface="Calibri"/>
                <a:sym typeface="Calibri"/>
              </a:defRPr>
            </a:lvl4pPr>
            <a:lvl5pPr marR="0" lvl="4" algn="l" rtl="0">
              <a:lnSpc>
                <a:spcPct val="90000"/>
              </a:lnSpc>
              <a:spcBef>
                <a:spcPts val="600"/>
              </a:spcBef>
              <a:spcAft>
                <a:spcPts val="0"/>
              </a:spcAft>
              <a:buClr>
                <a:srgbClr val="595959"/>
              </a:buClr>
              <a:buSzPts val="1600"/>
              <a:buFont typeface="Arial"/>
              <a:buChar char="•"/>
              <a:defRPr sz="1600" b="0" i="0" u="none" strike="noStrike" cap="none">
                <a:solidFill>
                  <a:srgbClr val="595959"/>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61" name="Google Shape;61;p36"/>
          <p:cNvSpPr txBox="1">
            <a:spLocks noGrp="1"/>
          </p:cNvSpPr>
          <p:nvPr>
            <p:ph type="title"/>
          </p:nvPr>
        </p:nvSpPr>
        <p:spPr>
          <a:xfrm>
            <a:off x="0" y="4419600"/>
            <a:ext cx="9982200" cy="914400"/>
          </a:xfrm>
          <a:prstGeom prst="rect">
            <a:avLst/>
          </a:prstGeom>
          <a:solidFill>
            <a:schemeClr val="dk1">
              <a:alpha val="63529"/>
            </a:schemeClr>
          </a:solidFill>
          <a:ln>
            <a:noFill/>
          </a:ln>
        </p:spPr>
        <p:txBody>
          <a:bodyPr spcFirstLastPara="1" wrap="square" lIns="914400" tIns="228600" rIns="228600" bIns="228600" anchor="ctr" anchorCtr="0">
            <a:noAutofit/>
          </a:bodyPr>
          <a:lstStyle>
            <a:lvl1pPr lvl="0" algn="l">
              <a:lnSpc>
                <a:spcPct val="90000"/>
              </a:lnSpc>
              <a:spcBef>
                <a:spcPts val="0"/>
              </a:spcBef>
              <a:spcAft>
                <a:spcPts val="0"/>
              </a:spcAft>
              <a:buClr>
                <a:schemeClr val="lt1"/>
              </a:buClr>
              <a:buSzPts val="2000"/>
              <a:buFont typeface="Calibri"/>
              <a:buNone/>
              <a:defRPr sz="2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6"/>
          <p:cNvSpPr txBox="1">
            <a:spLocks noGrp="1"/>
          </p:cNvSpPr>
          <p:nvPr>
            <p:ph type="ftr" idx="11"/>
          </p:nvPr>
        </p:nvSpPr>
        <p:spPr>
          <a:xfrm>
            <a:off x="228600" y="6400800"/>
            <a:ext cx="78105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D8D8D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CA"/>
              <a:t>Wellington RMAP September Roads Committee</a:t>
            </a:r>
            <a:endParaRPr dirty="0"/>
          </a:p>
        </p:txBody>
      </p:sp>
    </p:spTree>
    <p:extLst>
      <p:ext uri="{BB962C8B-B14F-4D97-AF65-F5344CB8AC3E}">
        <p14:creationId xmlns:p14="http://schemas.microsoft.com/office/powerpoint/2010/main" val="3214117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228600" y="1143000"/>
            <a:ext cx="11734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Footer Placeholder 6"/>
          <p:cNvSpPr>
            <a:spLocks noGrp="1"/>
          </p:cNvSpPr>
          <p:nvPr>
            <p:ph type="ftr" sz="quarter" idx="10"/>
          </p:nvPr>
        </p:nvSpPr>
        <p:spPr/>
        <p:txBody>
          <a:bodyPr/>
          <a:lstStyle/>
          <a:p>
            <a:r>
              <a:rPr lang="en-CA"/>
              <a:t>Wellington RMAP September Roads Committee</a:t>
            </a:r>
            <a:endParaRPr lang="en-CA" dirty="0"/>
          </a:p>
        </p:txBody>
      </p:sp>
    </p:spTree>
    <p:extLst>
      <p:ext uri="{BB962C8B-B14F-4D97-AF65-F5344CB8AC3E}">
        <p14:creationId xmlns:p14="http://schemas.microsoft.com/office/powerpoint/2010/main" val="3277224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id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4114800" y="1143000"/>
            <a:ext cx="78486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Footer Placeholder 6"/>
          <p:cNvSpPr>
            <a:spLocks noGrp="1"/>
          </p:cNvSpPr>
          <p:nvPr>
            <p:ph type="ftr" sz="quarter" idx="10"/>
          </p:nvPr>
        </p:nvSpPr>
        <p:spPr/>
        <p:txBody>
          <a:bodyPr/>
          <a:lstStyle/>
          <a:p>
            <a:r>
              <a:rPr lang="en-CA"/>
              <a:t>Wellington RMAP September Roads Committee</a:t>
            </a:r>
            <a:endParaRPr lang="en-CA" dirty="0"/>
          </a:p>
        </p:txBody>
      </p:sp>
      <p:sp>
        <p:nvSpPr>
          <p:cNvPr id="5" name="Picture Placeholder 4"/>
          <p:cNvSpPr>
            <a:spLocks noGrp="1"/>
          </p:cNvSpPr>
          <p:nvPr>
            <p:ph type="pic" sz="quarter" idx="11"/>
          </p:nvPr>
        </p:nvSpPr>
        <p:spPr>
          <a:xfrm>
            <a:off x="0" y="1143000"/>
            <a:ext cx="4010025" cy="5029200"/>
          </a:xfrm>
          <a:solidFill>
            <a:schemeClr val="tx2">
              <a:lumMod val="10000"/>
              <a:lumOff val="90000"/>
            </a:schemeClr>
          </a:solidFill>
        </p:spPr>
        <p:txBody>
          <a:bodyPr/>
          <a:lstStyle/>
          <a:p>
            <a:r>
              <a:rPr lang="en-US"/>
              <a:t>Click icon to add picture</a:t>
            </a:r>
            <a:endParaRPr lang="en-CA"/>
          </a:p>
        </p:txBody>
      </p:sp>
    </p:spTree>
    <p:extLst>
      <p:ext uri="{BB962C8B-B14F-4D97-AF65-F5344CB8AC3E}">
        <p14:creationId xmlns:p14="http://schemas.microsoft.com/office/powerpoint/2010/main" val="636343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14400"/>
          </a:xfrm>
        </p:spPr>
        <p:txBody>
          <a:bodyPr/>
          <a:lstStyle/>
          <a:p>
            <a:r>
              <a:rPr lang="en-US"/>
              <a:t>Click to edit Master title style</a:t>
            </a:r>
            <a:endParaRPr lang="en-CA"/>
          </a:p>
        </p:txBody>
      </p:sp>
      <p:sp>
        <p:nvSpPr>
          <p:cNvPr id="3" name="Text Placeholder 2"/>
          <p:cNvSpPr>
            <a:spLocks noGrp="1"/>
          </p:cNvSpPr>
          <p:nvPr>
            <p:ph type="body" idx="1"/>
          </p:nvPr>
        </p:nvSpPr>
        <p:spPr>
          <a:xfrm>
            <a:off x="228600" y="1157288"/>
            <a:ext cx="5867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8600" y="2062162"/>
            <a:ext cx="58674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ext Placeholder 4"/>
          <p:cNvSpPr>
            <a:spLocks noGrp="1"/>
          </p:cNvSpPr>
          <p:nvPr>
            <p:ph type="body" sz="quarter" idx="3"/>
          </p:nvPr>
        </p:nvSpPr>
        <p:spPr>
          <a:xfrm>
            <a:off x="6172200" y="1143000"/>
            <a:ext cx="5791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62162"/>
            <a:ext cx="57912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Footer Placeholder 9"/>
          <p:cNvSpPr>
            <a:spLocks noGrp="1"/>
          </p:cNvSpPr>
          <p:nvPr>
            <p:ph type="ftr" sz="quarter" idx="10"/>
          </p:nvPr>
        </p:nvSpPr>
        <p:spPr/>
        <p:txBody>
          <a:bodyPr/>
          <a:lstStyle/>
          <a:p>
            <a:r>
              <a:rPr lang="en-CA"/>
              <a:t>Wellington RMAP September Roads Committee</a:t>
            </a:r>
            <a:endParaRPr lang="en-CA" dirty="0"/>
          </a:p>
        </p:txBody>
      </p:sp>
    </p:spTree>
    <p:extLst>
      <p:ext uri="{BB962C8B-B14F-4D97-AF65-F5344CB8AC3E}">
        <p14:creationId xmlns:p14="http://schemas.microsoft.com/office/powerpoint/2010/main" val="1712298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flict &amp; 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14400"/>
          </a:xfrm>
        </p:spPr>
        <p:txBody>
          <a:bodyPr/>
          <a:lstStyle/>
          <a:p>
            <a:r>
              <a:rPr lang="en-US"/>
              <a:t>Click to edit Master title style</a:t>
            </a:r>
            <a:endParaRPr lang="en-CA"/>
          </a:p>
        </p:txBody>
      </p:sp>
      <p:sp>
        <p:nvSpPr>
          <p:cNvPr id="4" name="Content Placeholder 3"/>
          <p:cNvSpPr>
            <a:spLocks noGrp="1"/>
          </p:cNvSpPr>
          <p:nvPr>
            <p:ph sz="half" idx="2"/>
          </p:nvPr>
        </p:nvSpPr>
        <p:spPr>
          <a:xfrm>
            <a:off x="0" y="1143001"/>
            <a:ext cx="6096000" cy="5029199"/>
          </a:xfrm>
          <a:solidFill>
            <a:schemeClr val="accent1"/>
          </a:solidFill>
        </p:spPr>
        <p:txBody>
          <a:bodyPr anchor="ctr" anchorCtr="0">
            <a:normAutofit/>
          </a:bodyPr>
          <a:lstStyle>
            <a:lvl1pPr>
              <a:defRPr sz="2800" b="1">
                <a:solidFill>
                  <a:schemeClr val="bg1"/>
                </a:solidFill>
              </a:defRPr>
            </a:lvl1pPr>
            <a:lvl2pPr>
              <a:defRPr sz="2400" b="1">
                <a:solidFill>
                  <a:schemeClr val="bg1"/>
                </a:solidFill>
              </a:defRPr>
            </a:lvl2pPr>
            <a:lvl3pPr>
              <a:defRPr sz="2000" b="1">
                <a:solidFill>
                  <a:schemeClr val="bg1"/>
                </a:solidFill>
              </a:defRPr>
            </a:lvl3pPr>
            <a:lvl4pPr>
              <a:defRPr sz="1800" b="1">
                <a:solidFill>
                  <a:schemeClr val="bg1"/>
                </a:solidFill>
              </a:defRPr>
            </a:lvl4pPr>
            <a:lvl5pPr>
              <a:defRPr sz="18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Content Placeholder 5"/>
          <p:cNvSpPr>
            <a:spLocks noGrp="1"/>
          </p:cNvSpPr>
          <p:nvPr>
            <p:ph sz="quarter" idx="4"/>
          </p:nvPr>
        </p:nvSpPr>
        <p:spPr>
          <a:xfrm>
            <a:off x="6096000" y="1143000"/>
            <a:ext cx="6096000" cy="5029200"/>
          </a:xfrm>
          <a:solidFill>
            <a:schemeClr val="accent5"/>
          </a:solidFill>
        </p:spPr>
        <p:txBody>
          <a:bodyPr anchor="ctr" anchorCtr="0">
            <a:normAutofit/>
          </a:bodyPr>
          <a:lstStyle>
            <a:lvl1pPr>
              <a:defRPr sz="2800" b="1">
                <a:solidFill>
                  <a:schemeClr val="bg1"/>
                </a:solidFill>
              </a:defRPr>
            </a:lvl1pPr>
            <a:lvl2pPr>
              <a:defRPr sz="2400" b="1">
                <a:solidFill>
                  <a:schemeClr val="bg1"/>
                </a:solidFill>
              </a:defRPr>
            </a:lvl2pPr>
            <a:lvl3pPr>
              <a:defRPr sz="2000" b="1">
                <a:solidFill>
                  <a:schemeClr val="bg1"/>
                </a:solidFill>
              </a:defRPr>
            </a:lvl3pPr>
            <a:lvl4pPr>
              <a:defRPr sz="1800" b="1">
                <a:solidFill>
                  <a:schemeClr val="bg1"/>
                </a:solidFill>
              </a:defRPr>
            </a:lvl4pPr>
            <a:lvl5pPr>
              <a:defRPr sz="18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Footer Placeholder 9"/>
          <p:cNvSpPr>
            <a:spLocks noGrp="1"/>
          </p:cNvSpPr>
          <p:nvPr>
            <p:ph type="ftr" sz="quarter" idx="10"/>
          </p:nvPr>
        </p:nvSpPr>
        <p:spPr/>
        <p:txBody>
          <a:bodyPr/>
          <a:lstStyle/>
          <a:p>
            <a:r>
              <a:rPr lang="en-CA"/>
              <a:t>Wellington RMAP September Roads Committee</a:t>
            </a:r>
            <a:endParaRPr lang="en-CA" dirty="0"/>
          </a:p>
        </p:txBody>
      </p:sp>
    </p:spTree>
    <p:extLst>
      <p:ext uri="{BB962C8B-B14F-4D97-AF65-F5344CB8AC3E}">
        <p14:creationId xmlns:p14="http://schemas.microsoft.com/office/powerpoint/2010/main" val="854165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2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2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20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20000">
                                          <p:cBhvr additive="base">
                                            <p:cTn id="13" dur="500" fill="hold"/>
                                            <p:tgtEl>
                                              <p:spTgt spid="6"/>
                                            </p:tgtEl>
                                            <p:attrNameLst>
                                              <p:attrName>ppt_x</p:attrName>
                                            </p:attrNameLst>
                                          </p:cBhvr>
                                          <p:tavLst>
                                            <p:tav tm="0">
                                              <p:val>
                                                <p:strVal val="1+#ppt_w/2"/>
                                              </p:val>
                                            </p:tav>
                                            <p:tav tm="100000">
                                              <p:val>
                                                <p:strVal val="#ppt_x"/>
                                              </p:val>
                                            </p:tav>
                                          </p:tavLst>
                                        </p:anim>
                                        <p:anim calcmode="lin" valueType="num" p14:bounceEnd="20000">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2" presetClass="entr" presetSubtype="8" fill="hold" nodeType="clickEffect" p14:presetBounceEnd="20000">
                      <p:stCondLst>
                        <p:cond delay="0"/>
                      </p:stCondLst>
                      <p:childTnLst>
                        <p:set>
                          <p:cBhvr>
                            <p:cTn dur="1" fill="hold">
                              <p:stCondLst>
                                <p:cond delay="0"/>
                              </p:stCondLst>
                            </p:cTn>
                            <p:tgtEl>
                              <p:spTgt spid="4"/>
                            </p:tgtEl>
                            <p:attrNameLst>
                              <p:attrName>style.visibility</p:attrName>
                            </p:attrNameLst>
                          </p:cBhvr>
                          <p:to>
                            <p:strVal val="visible"/>
                          </p:to>
                        </p:set>
                        <p:anim calcmode="lin" valueType="num" p14:bounceEnd="20000">
                          <p:cBhvr additive="base">
                            <p:cTn dur="50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6" grpId="0" animBg="1">
            <p:tmplLst>
              <p:tmpl>
                <p:tnLst>
                  <p:par>
                    <p:cTn presetID="2" presetClass="entr" presetSubtype="2" fill="hold" nodeType="clickEffect" p14:presetBounceEnd="20000">
                      <p:stCondLst>
                        <p:cond delay="0"/>
                      </p:stCondLst>
                      <p:childTnLst>
                        <p:set>
                          <p:cBhvr>
                            <p:cTn dur="1" fill="hold">
                              <p:stCondLst>
                                <p:cond delay="0"/>
                              </p:stCondLst>
                            </p:cTn>
                            <p:tgtEl>
                              <p:spTgt spid="6"/>
                            </p:tgtEl>
                            <p:attrNameLst>
                              <p:attrName>style.visibility</p:attrName>
                            </p:attrNameLst>
                          </p:cBhvr>
                          <p:to>
                            <p:strVal val="visible"/>
                          </p:to>
                        </p:set>
                        <p:anim calcmode="lin" valueType="num" p14:bounceEnd="20000">
                          <p:cBhvr additive="base">
                            <p:cTn dur="500" fill="hold"/>
                            <p:tgtEl>
                              <p:spTgt spid="6"/>
                            </p:tgtEl>
                            <p:attrNameLst>
                              <p:attrName>ppt_x</p:attrName>
                            </p:attrNameLst>
                          </p:cBhvr>
                          <p:tavLst>
                            <p:tav tm="0">
                              <p:val>
                                <p:strVal val="1+#ppt_w/2"/>
                              </p:val>
                            </p:tav>
                            <p:tav tm="100000">
                              <p:val>
                                <p:strVal val="#ppt_x"/>
                              </p:val>
                            </p:tav>
                          </p:tavLst>
                        </p:anim>
                        <p:anim calcmode="lin" valueType="num" p14:bounceEnd="20000">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tmplLst>
              <p:tmpl>
                <p:tnLst>
                  <p:par>
                    <p:cTn presetID="2" presetClass="entr" presetSubtype="8"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6" grpId="0" animBg="1">
            <p:tmplLst>
              <p:tmpl>
                <p:tnLst>
                  <p:par>
                    <p:cTn presetID="2" presetClass="entr" presetSubtype="2"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lated Concepts">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096000" y="1143000"/>
            <a:ext cx="6096000" cy="5029200"/>
          </a:xfrm>
          <a:solidFill>
            <a:schemeClr val="bg1"/>
          </a:solidFill>
          <a:ln w="57150">
            <a:solidFill>
              <a:schemeClr val="accent1"/>
            </a:solidFill>
          </a:ln>
        </p:spPr>
        <p:txBody>
          <a:bodyPr lIns="457200" rIns="457200" anchor="ctr" anchorCtr="0">
            <a:normAutofit/>
          </a:bodyPr>
          <a:lstStyle>
            <a:lvl1pPr>
              <a:defRPr sz="2800" b="1">
                <a:solidFill>
                  <a:schemeClr val="accent1"/>
                </a:solidFill>
              </a:defRPr>
            </a:lvl1pPr>
            <a:lvl2pPr>
              <a:defRPr sz="2400" b="1">
                <a:solidFill>
                  <a:schemeClr val="accent1"/>
                </a:solidFill>
              </a:defRPr>
            </a:lvl2pPr>
            <a:lvl3pPr>
              <a:defRPr sz="2000" b="1">
                <a:solidFill>
                  <a:schemeClr val="accent1"/>
                </a:solidFill>
              </a:defRPr>
            </a:lvl3pPr>
            <a:lvl4pPr>
              <a:defRPr sz="1800" b="1">
                <a:solidFill>
                  <a:schemeClr val="accent1"/>
                </a:solidFill>
              </a:defRPr>
            </a:lvl4pPr>
            <a:lvl5pPr>
              <a:defRPr sz="1800" b="1">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0" y="1"/>
            <a:ext cx="12192000" cy="914400"/>
          </a:xfrm>
        </p:spPr>
        <p:txBody>
          <a:bodyPr/>
          <a:lstStyle/>
          <a:p>
            <a:r>
              <a:rPr lang="en-US"/>
              <a:t>Click to edit Master title style</a:t>
            </a:r>
            <a:endParaRPr lang="en-CA"/>
          </a:p>
        </p:txBody>
      </p:sp>
      <p:sp>
        <p:nvSpPr>
          <p:cNvPr id="4" name="Content Placeholder 3"/>
          <p:cNvSpPr>
            <a:spLocks noGrp="1"/>
          </p:cNvSpPr>
          <p:nvPr>
            <p:ph sz="half" idx="2"/>
          </p:nvPr>
        </p:nvSpPr>
        <p:spPr>
          <a:xfrm>
            <a:off x="0" y="1143001"/>
            <a:ext cx="6096000" cy="5029199"/>
          </a:xfrm>
          <a:solidFill>
            <a:schemeClr val="accent1"/>
          </a:solidFill>
          <a:ln w="57150">
            <a:solidFill>
              <a:schemeClr val="accent1"/>
            </a:solidFill>
          </a:ln>
        </p:spPr>
        <p:txBody>
          <a:bodyPr lIns="457200" rIns="457200" anchor="ctr" anchorCtr="0">
            <a:normAutofit/>
          </a:bodyPr>
          <a:lstStyle>
            <a:lvl1pPr>
              <a:defRPr sz="2800" b="1">
                <a:solidFill>
                  <a:schemeClr val="bg1"/>
                </a:solidFill>
              </a:defRPr>
            </a:lvl1pPr>
            <a:lvl2pPr>
              <a:defRPr sz="2400" b="1">
                <a:solidFill>
                  <a:schemeClr val="bg1"/>
                </a:solidFill>
              </a:defRPr>
            </a:lvl2pPr>
            <a:lvl3pPr>
              <a:defRPr sz="2000" b="1">
                <a:solidFill>
                  <a:schemeClr val="bg1"/>
                </a:solidFill>
              </a:defRPr>
            </a:lvl3pPr>
            <a:lvl4pPr>
              <a:defRPr sz="1800" b="1">
                <a:solidFill>
                  <a:schemeClr val="bg1"/>
                </a:solidFill>
              </a:defRPr>
            </a:lvl4pPr>
            <a:lvl5pPr>
              <a:defRPr sz="18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Footer Placeholder 9"/>
          <p:cNvSpPr>
            <a:spLocks noGrp="1"/>
          </p:cNvSpPr>
          <p:nvPr>
            <p:ph type="ftr" sz="quarter" idx="10"/>
          </p:nvPr>
        </p:nvSpPr>
        <p:spPr/>
        <p:txBody>
          <a:bodyPr/>
          <a:lstStyle/>
          <a:p>
            <a:r>
              <a:rPr lang="en-CA"/>
              <a:t>Wellington RMAP September Roads Committee</a:t>
            </a:r>
            <a:endParaRPr lang="en-CA" dirty="0"/>
          </a:p>
        </p:txBody>
      </p:sp>
    </p:spTree>
    <p:extLst>
      <p:ext uri="{BB962C8B-B14F-4D97-AF65-F5344CB8AC3E}">
        <p14:creationId xmlns:p14="http://schemas.microsoft.com/office/powerpoint/2010/main" val="2159363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40000" decel="4000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tmplLst>
          <p:tmpl>
            <p:tnLst>
              <p:par>
                <p:cTn presetID="2" presetClass="entr" presetSubtype="8" accel="40000" decel="4000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4" grpId="0" animBg="1">
        <p:tmplLst>
          <p:tmpl>
            <p:tnLst>
              <p:par>
                <p:cTn presetID="2" presetClass="entr" presetSubtype="8" decel="5000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graphic Section Header">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4495800"/>
          </a:xfrm>
          <a:solidFill>
            <a:schemeClr val="tx2">
              <a:lumMod val="25000"/>
              <a:lumOff val="75000"/>
            </a:schemeClr>
          </a:solidFill>
        </p:spPr>
        <p:txBody>
          <a:bodyPr/>
          <a:lstStyle/>
          <a:p>
            <a:r>
              <a:rPr lang="en-US"/>
              <a:t>Click icon to add picture</a:t>
            </a:r>
            <a:endParaRPr lang="en-CA"/>
          </a:p>
        </p:txBody>
      </p:sp>
      <p:sp>
        <p:nvSpPr>
          <p:cNvPr id="2" name="Title 1"/>
          <p:cNvSpPr>
            <a:spLocks noGrp="1"/>
          </p:cNvSpPr>
          <p:nvPr>
            <p:ph type="title"/>
          </p:nvPr>
        </p:nvSpPr>
        <p:spPr>
          <a:xfrm>
            <a:off x="951469" y="1695653"/>
            <a:ext cx="10231395" cy="1218795"/>
          </a:xfrm>
          <a:noFill/>
          <a:ln w="57150">
            <a:solidFill>
              <a:schemeClr val="bg1"/>
            </a:solidFill>
          </a:ln>
        </p:spPr>
        <p:txBody>
          <a:bodyPr lIns="274320" tIns="274320" rIns="274320" bIns="274320" anchor="ctr" anchorCtr="0">
            <a:spAutoFit/>
          </a:bodyPr>
          <a:lstStyle>
            <a:lvl1pPr algn="ctr">
              <a:defRPr sz="4800">
                <a:solidFill>
                  <a:schemeClr val="bg1"/>
                </a:solidFill>
              </a:defRPr>
            </a:lvl1pPr>
          </a:lstStyle>
          <a:p>
            <a:r>
              <a:rPr lang="en-US"/>
              <a:t>Click to edit Master title style</a:t>
            </a:r>
            <a:endParaRPr lang="en-CA" dirty="0"/>
          </a:p>
        </p:txBody>
      </p:sp>
      <p:sp>
        <p:nvSpPr>
          <p:cNvPr id="3" name="Text Placeholder 2"/>
          <p:cNvSpPr>
            <a:spLocks noGrp="1"/>
          </p:cNvSpPr>
          <p:nvPr>
            <p:ph type="body" idx="1"/>
          </p:nvPr>
        </p:nvSpPr>
        <p:spPr>
          <a:xfrm>
            <a:off x="228600" y="4890802"/>
            <a:ext cx="11734800" cy="443198"/>
          </a:xfrm>
        </p:spPr>
        <p:txBody>
          <a:bodyPr wrap="square" lIns="0" tIns="0" rIns="0" bIns="0">
            <a:spAutoFit/>
          </a:bodyPr>
          <a:lstStyle>
            <a:lvl1pPr marL="0" indent="0" algn="ctr">
              <a:buNone/>
              <a:defRPr sz="32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Footer Placeholder 9"/>
          <p:cNvSpPr>
            <a:spLocks noGrp="1"/>
          </p:cNvSpPr>
          <p:nvPr>
            <p:ph type="ftr" sz="quarter" idx="10"/>
          </p:nvPr>
        </p:nvSpPr>
        <p:spPr/>
        <p:txBody>
          <a:bodyPr/>
          <a:lstStyle>
            <a:lvl1pPr>
              <a:defRPr>
                <a:solidFill>
                  <a:schemeClr val="tx1">
                    <a:lumMod val="65000"/>
                    <a:lumOff val="35000"/>
                  </a:schemeClr>
                </a:solidFill>
              </a:defRPr>
            </a:lvl1pPr>
          </a:lstStyle>
          <a:p>
            <a:r>
              <a:rPr lang="en-CA"/>
              <a:t>Wellington RMAP September Roads Committee</a:t>
            </a:r>
            <a:endParaRPr lang="en-CA" dirty="0"/>
          </a:p>
        </p:txBody>
      </p:sp>
    </p:spTree>
    <p:extLst>
      <p:ext uri="{BB962C8B-B14F-4D97-AF65-F5344CB8AC3E}">
        <p14:creationId xmlns:p14="http://schemas.microsoft.com/office/powerpoint/2010/main" val="332640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Photo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Footer Placeholder 2"/>
          <p:cNvSpPr>
            <a:spLocks noGrp="1"/>
          </p:cNvSpPr>
          <p:nvPr>
            <p:ph type="ftr" sz="quarter" idx="10"/>
          </p:nvPr>
        </p:nvSpPr>
        <p:spPr/>
        <p:txBody>
          <a:bodyPr/>
          <a:lstStyle/>
          <a:p>
            <a:r>
              <a:rPr lang="en-CA"/>
              <a:t>Wellington RMAP September Roads Committee</a:t>
            </a:r>
            <a:endParaRPr lang="en-CA" dirty="0"/>
          </a:p>
        </p:txBody>
      </p:sp>
      <p:sp>
        <p:nvSpPr>
          <p:cNvPr id="5" name="Picture Placeholder 4"/>
          <p:cNvSpPr>
            <a:spLocks noGrp="1"/>
          </p:cNvSpPr>
          <p:nvPr>
            <p:ph type="pic" sz="quarter" idx="11"/>
          </p:nvPr>
        </p:nvSpPr>
        <p:spPr>
          <a:xfrm>
            <a:off x="0" y="914400"/>
            <a:ext cx="12192000" cy="5257800"/>
          </a:xfrm>
        </p:spPr>
        <p:txBody>
          <a:bodyPr/>
          <a:lstStyle/>
          <a:p>
            <a:r>
              <a:rPr lang="en-US"/>
              <a:t>Click icon to add picture</a:t>
            </a:r>
            <a:endParaRPr lang="en-CA"/>
          </a:p>
        </p:txBody>
      </p:sp>
    </p:spTree>
    <p:extLst>
      <p:ext uri="{BB962C8B-B14F-4D97-AF65-F5344CB8AC3E}">
        <p14:creationId xmlns:p14="http://schemas.microsoft.com/office/powerpoint/2010/main" val="675783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914400"/>
          </a:xfrm>
          <a:prstGeom prst="rect">
            <a:avLst/>
          </a:prstGeom>
          <a:ln>
            <a:noFill/>
          </a:ln>
        </p:spPr>
        <p:style>
          <a:lnRef idx="3">
            <a:schemeClr val="lt1"/>
          </a:lnRef>
          <a:fillRef idx="1">
            <a:schemeClr val="accent1"/>
          </a:fillRef>
          <a:effectRef idx="1">
            <a:schemeClr val="accent1"/>
          </a:effectRef>
          <a:fontRef idx="none"/>
        </p:style>
        <p:txBody>
          <a:bodyPr vert="horz" lIns="228600" tIns="228600" rIns="228600" bIns="228600" rtlCol="0" anchor="ctr">
            <a:noAutofit/>
          </a:bodyPr>
          <a:lstStyle/>
          <a:p>
            <a:r>
              <a:rPr lang="en-US"/>
              <a:t>Click to edit Master title style</a:t>
            </a:r>
            <a:endParaRPr lang="en-CA" dirty="0"/>
          </a:p>
        </p:txBody>
      </p:sp>
      <p:sp>
        <p:nvSpPr>
          <p:cNvPr id="3" name="Text Placeholder 2"/>
          <p:cNvSpPr>
            <a:spLocks noGrp="1"/>
          </p:cNvSpPr>
          <p:nvPr>
            <p:ph type="body" idx="1"/>
          </p:nvPr>
        </p:nvSpPr>
        <p:spPr>
          <a:xfrm>
            <a:off x="228600" y="1143000"/>
            <a:ext cx="11734800" cy="5029200"/>
          </a:xfrm>
          <a:prstGeom prst="rect">
            <a:avLst/>
          </a:prstGeom>
        </p:spPr>
        <p:txBody>
          <a:bodyPr vert="horz" lIns="182880" tIns="182880" rIns="182880" bIns="1828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Footer Placeholder 4"/>
          <p:cNvSpPr>
            <a:spLocks noGrp="1"/>
          </p:cNvSpPr>
          <p:nvPr>
            <p:ph type="ftr" sz="quarter" idx="3"/>
          </p:nvPr>
        </p:nvSpPr>
        <p:spPr>
          <a:xfrm>
            <a:off x="228600" y="6400800"/>
            <a:ext cx="7810500" cy="228600"/>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CA"/>
              <a:t>Wellington RMAP September Roads Committee</a:t>
            </a:r>
            <a:endParaRPr lang="en-CA" dirty="0"/>
          </a:p>
        </p:txBody>
      </p:sp>
      <p:pic>
        <p:nvPicPr>
          <p:cNvPr id="14" name="Picture 13"/>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1049000" y="6240780"/>
            <a:ext cx="914400" cy="548640"/>
          </a:xfrm>
          <a:prstGeom prst="rect">
            <a:avLst/>
          </a:prstGeom>
        </p:spPr>
      </p:pic>
    </p:spTree>
    <p:extLst>
      <p:ext uri="{BB962C8B-B14F-4D97-AF65-F5344CB8AC3E}">
        <p14:creationId xmlns:p14="http://schemas.microsoft.com/office/powerpoint/2010/main" val="3279883680"/>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0" r:id="rId3"/>
    <p:sldLayoutId id="2147483668" r:id="rId4"/>
    <p:sldLayoutId id="2147483653" r:id="rId5"/>
    <p:sldLayoutId id="2147483669" r:id="rId6"/>
    <p:sldLayoutId id="2147483670" r:id="rId7"/>
    <p:sldLayoutId id="2147483660" r:id="rId8"/>
    <p:sldLayoutId id="2147483663" r:id="rId9"/>
    <p:sldLayoutId id="2147483673" r:id="rId10"/>
    <p:sldLayoutId id="2147483675" r:id="rId11"/>
    <p:sldLayoutId id="2147483654" r:id="rId12"/>
    <p:sldLayoutId id="2147483655" r:id="rId13"/>
    <p:sldLayoutId id="2147483671" r:id="rId14"/>
    <p:sldLayoutId id="2147483674" r:id="rId15"/>
    <p:sldLayoutId id="2147483656" r:id="rId16"/>
    <p:sldLayoutId id="2147483659" r:id="rId17"/>
    <p:sldLayoutId id="2147483662" r:id="rId18"/>
    <p:sldLayoutId id="2147483666" r:id="rId19"/>
    <p:sldLayoutId id="2147483667" r:id="rId20"/>
    <p:sldLayoutId id="2147483664" r:id="rId21"/>
    <p:sldLayoutId id="2147483665" r:id="rId22"/>
    <p:sldLayoutId id="2147483676" r:id="rId23"/>
    <p:sldLayoutId id="2147483677" r:id="rId2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4" userDrawn="1">
          <p15:clr>
            <a:srgbClr val="F26B43"/>
          </p15:clr>
        </p15:guide>
        <p15:guide id="2" pos="3840" userDrawn="1">
          <p15:clr>
            <a:srgbClr val="F26B43"/>
          </p15:clr>
        </p15:guide>
        <p15:guide id="3" pos="144" userDrawn="1">
          <p15:clr>
            <a:srgbClr val="F26B43"/>
          </p15:clr>
        </p15:guide>
        <p15:guide id="4" pos="7536" userDrawn="1">
          <p15:clr>
            <a:srgbClr val="F26B43"/>
          </p15:clr>
        </p15:guide>
        <p15:guide id="5" orient="horz" pos="4176" userDrawn="1">
          <p15:clr>
            <a:srgbClr val="F26B43"/>
          </p15:clr>
        </p15:guide>
        <p15:guide id="6" orient="horz" pos="144" userDrawn="1">
          <p15:clr>
            <a:srgbClr val="F26B43"/>
          </p15:clr>
        </p15:guide>
        <p15:guide id="7" orient="horz" pos="576" userDrawn="1">
          <p15:clr>
            <a:srgbClr val="F26B43"/>
          </p15:clr>
        </p15:guide>
        <p15:guide id="8" orient="horz" pos="720" userDrawn="1">
          <p15:clr>
            <a:srgbClr val="F26B43"/>
          </p15:clr>
        </p15:guide>
        <p15:guide id="9" orient="horz" pos="4032" userDrawn="1">
          <p15:clr>
            <a:srgbClr val="F26B43"/>
          </p15:clr>
        </p15:guide>
        <p15:guide id="10" orient="horz" pos="3888" userDrawn="1">
          <p15:clr>
            <a:srgbClr val="F26B43"/>
          </p15:clr>
        </p15:guide>
        <p15:guide id="11" pos="1368" userDrawn="1">
          <p15:clr>
            <a:srgbClr val="F26B43"/>
          </p15:clr>
        </p15:guide>
        <p15:guide id="12" orient="horz" pos="1248" userDrawn="1">
          <p15:clr>
            <a:srgbClr val="F26B43"/>
          </p15:clr>
        </p15:guide>
        <p15:guide id="13" orient="horz" pos="1776" userDrawn="1">
          <p15:clr>
            <a:srgbClr val="F26B43"/>
          </p15:clr>
        </p15:guide>
        <p15:guide id="14" pos="2592" userDrawn="1">
          <p15:clr>
            <a:srgbClr val="F26B43"/>
          </p15:clr>
        </p15:guide>
        <p15:guide id="15" pos="5064" userDrawn="1">
          <p15:clr>
            <a:srgbClr val="F26B43"/>
          </p15:clr>
        </p15:guide>
        <p15:guide id="16" orient="horz" pos="2832" userDrawn="1">
          <p15:clr>
            <a:srgbClr val="F26B43"/>
          </p15:clr>
        </p15:guide>
        <p15:guide id="17" pos="6288" userDrawn="1">
          <p15:clr>
            <a:srgbClr val="F26B43"/>
          </p15:clr>
        </p15:guide>
        <p15:guide id="18" orient="horz" pos="33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Comunity Safety Zone Reviews"/>
          <p:cNvPicPr>
            <a:picLocks noGrp="1" noChangeAspect="1"/>
          </p:cNvPicPr>
          <p:nvPr>
            <p:ph type="pic" sz="quarter" idx="10"/>
          </p:nvPr>
        </p:nvPicPr>
        <p:blipFill>
          <a:blip r:embed="rId3"/>
          <a:srcRect t="9056" b="9056"/>
          <a:stretch>
            <a:fillRect/>
          </a:stretch>
        </p:blipFill>
        <p:spPr>
          <a:prstGeom prst="rect">
            <a:avLst/>
          </a:prstGeom>
        </p:spPr>
      </p:pic>
      <p:sp>
        <p:nvSpPr>
          <p:cNvPr id="29" name="Subtitle 28" descr="Wellington COunty Roads Committee"/>
          <p:cNvSpPr>
            <a:spLocks noGrp="1"/>
          </p:cNvSpPr>
          <p:nvPr>
            <p:ph type="subTitle" idx="1"/>
          </p:nvPr>
        </p:nvSpPr>
        <p:spPr/>
        <p:txBody>
          <a:bodyPr/>
          <a:lstStyle/>
          <a:p>
            <a:r>
              <a:rPr lang="en-CA" dirty="0"/>
              <a:t>Wellington County Roads Committee</a:t>
            </a:r>
          </a:p>
        </p:txBody>
      </p:sp>
      <p:sp>
        <p:nvSpPr>
          <p:cNvPr id="28" name="Title 27" descr="Community Safety Zone"/>
          <p:cNvSpPr>
            <a:spLocks noGrp="1"/>
          </p:cNvSpPr>
          <p:nvPr>
            <p:ph type="ctrTitle"/>
          </p:nvPr>
        </p:nvSpPr>
        <p:spPr/>
        <p:txBody>
          <a:bodyPr/>
          <a:lstStyle/>
          <a:p>
            <a:r>
              <a:rPr lang="en-CA" dirty="0" smtClean="0"/>
              <a:t>Community Safety Zone Reviews</a:t>
            </a:r>
            <a:endParaRPr lang="en-CA" dirty="0"/>
          </a:p>
        </p:txBody>
      </p:sp>
      <p:sp>
        <p:nvSpPr>
          <p:cNvPr id="31" name="Text Placeholder 30" descr="January 11, 2022"/>
          <p:cNvSpPr>
            <a:spLocks noGrp="1"/>
          </p:cNvSpPr>
          <p:nvPr>
            <p:ph type="body" sz="quarter" idx="11"/>
          </p:nvPr>
        </p:nvSpPr>
        <p:spPr/>
        <p:txBody>
          <a:bodyPr/>
          <a:lstStyle/>
          <a:p>
            <a:r>
              <a:rPr lang="en-CA" dirty="0" smtClean="0"/>
              <a:t>January 11, 2022</a:t>
            </a:r>
            <a:endParaRPr lang="en-CA"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865" y="5370576"/>
            <a:ext cx="2118360" cy="1271016"/>
          </a:xfrm>
          <a:prstGeom prst="rect">
            <a:avLst/>
          </a:prstGeom>
        </p:spPr>
      </p:pic>
      <p:pic>
        <p:nvPicPr>
          <p:cNvPr id="7" name="Google Shape;312;p18" descr="Roads - Wellington County"/>
          <p:cNvPicPr preferRelativeResize="0"/>
          <p:nvPr/>
        </p:nvPicPr>
        <p:blipFill rotWithShape="1">
          <a:blip r:embed="rId5">
            <a:alphaModFix/>
          </a:blip>
          <a:srcRect/>
          <a:stretch/>
        </p:blipFill>
        <p:spPr>
          <a:xfrm>
            <a:off x="7816906" y="5145532"/>
            <a:ext cx="1499813" cy="1570392"/>
          </a:xfrm>
          <a:prstGeom prst="rect">
            <a:avLst/>
          </a:prstGeom>
          <a:noFill/>
          <a:ln>
            <a:noFill/>
          </a:ln>
        </p:spPr>
      </p:pic>
    </p:spTree>
    <p:extLst>
      <p:ext uri="{BB962C8B-B14F-4D97-AF65-F5344CB8AC3E}">
        <p14:creationId xmlns:p14="http://schemas.microsoft.com/office/powerpoint/2010/main" val="3093583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Technical </a:t>
            </a:r>
            <a:r>
              <a:rPr lang="en-CA" dirty="0" smtClean="0"/>
              <a:t>Community Safety Zone Final Scoring (2 of 3)</a:t>
            </a:r>
            <a:endParaRPr lang="en-CA" dirty="0"/>
          </a:p>
        </p:txBody>
      </p:sp>
      <p:sp>
        <p:nvSpPr>
          <p:cNvPr id="4" name="Footer Placeholder 3"/>
          <p:cNvSpPr>
            <a:spLocks noGrp="1"/>
          </p:cNvSpPr>
          <p:nvPr>
            <p:ph type="ftr" sz="quarter" idx="10"/>
          </p:nvPr>
        </p:nvSpPr>
        <p:spPr/>
        <p:txBody>
          <a:bodyPr/>
          <a:lstStyle/>
          <a:p>
            <a:r>
              <a:rPr lang="en-CA" dirty="0"/>
              <a:t>Wellington RMAP </a:t>
            </a:r>
            <a:r>
              <a:rPr lang="en-CA" dirty="0" smtClean="0"/>
              <a:t>January 2022 </a:t>
            </a:r>
            <a:r>
              <a:rPr lang="en-CA" dirty="0"/>
              <a:t>Roads Committee</a:t>
            </a:r>
          </a:p>
        </p:txBody>
      </p:sp>
      <p:pic>
        <p:nvPicPr>
          <p:cNvPr id="6" name="Google Shape;302;p17" descr="Roads - Wellington County"/>
          <p:cNvPicPr preferRelativeResize="0"/>
          <p:nvPr/>
        </p:nvPicPr>
        <p:blipFill rotWithShape="1">
          <a:blip r:embed="rId2">
            <a:alphaModFix/>
          </a:blip>
          <a:srcRect/>
          <a:stretch/>
        </p:blipFill>
        <p:spPr>
          <a:xfrm>
            <a:off x="10263797" y="6197346"/>
            <a:ext cx="606946" cy="635508"/>
          </a:xfrm>
          <a:prstGeom prst="rect">
            <a:avLst/>
          </a:prstGeom>
          <a:noFill/>
          <a:ln>
            <a:noFill/>
          </a:ln>
        </p:spPr>
      </p:pic>
      <p:graphicFrame>
        <p:nvGraphicFramePr>
          <p:cNvPr id="21" name="Content Placeholder 20"/>
          <p:cNvGraphicFramePr>
            <a:graphicFrameLocks noGrp="1"/>
          </p:cNvGraphicFramePr>
          <p:nvPr>
            <p:ph idx="1"/>
            <p:extLst>
              <p:ext uri="{D42A27DB-BD31-4B8C-83A1-F6EECF244321}">
                <p14:modId xmlns:p14="http://schemas.microsoft.com/office/powerpoint/2010/main" val="4242700265"/>
              </p:ext>
            </p:extLst>
          </p:nvPr>
        </p:nvGraphicFramePr>
        <p:xfrm>
          <a:off x="228600" y="1139217"/>
          <a:ext cx="6755860" cy="5180466"/>
        </p:xfrm>
        <a:graphic>
          <a:graphicData uri="http://schemas.openxmlformats.org/drawingml/2006/table">
            <a:tbl>
              <a:tblPr firstRow="1" firstCol="1" lastCol="1" bandRow="1">
                <a:tableStyleId>{5C22544A-7EE6-4342-B048-85BDC9FD1C3A}</a:tableStyleId>
              </a:tblPr>
              <a:tblGrid>
                <a:gridCol w="4071026">
                  <a:extLst>
                    <a:ext uri="{9D8B030D-6E8A-4147-A177-3AD203B41FA5}">
                      <a16:colId xmlns:a16="http://schemas.microsoft.com/office/drawing/2014/main" val="20000"/>
                    </a:ext>
                  </a:extLst>
                </a:gridCol>
                <a:gridCol w="1478604">
                  <a:extLst>
                    <a:ext uri="{9D8B030D-6E8A-4147-A177-3AD203B41FA5}">
                      <a16:colId xmlns:a16="http://schemas.microsoft.com/office/drawing/2014/main" val="20001"/>
                    </a:ext>
                  </a:extLst>
                </a:gridCol>
                <a:gridCol w="1206230">
                  <a:extLst>
                    <a:ext uri="{9D8B030D-6E8A-4147-A177-3AD203B41FA5}">
                      <a16:colId xmlns:a16="http://schemas.microsoft.com/office/drawing/2014/main" val="20002"/>
                    </a:ext>
                  </a:extLst>
                </a:gridCol>
              </a:tblGrid>
              <a:tr h="198286">
                <a:tc>
                  <a:txBody>
                    <a:bodyPr/>
                    <a:lstStyle/>
                    <a:p>
                      <a:pPr algn="ctr">
                        <a:lnSpc>
                          <a:spcPct val="115000"/>
                        </a:lnSpc>
                        <a:spcBef>
                          <a:spcPts val="600"/>
                        </a:spcBef>
                        <a:spcAft>
                          <a:spcPts val="0"/>
                        </a:spcAft>
                      </a:pPr>
                      <a:r>
                        <a:rPr lang="en-CA" sz="1100" dirty="0">
                          <a:effectLst/>
                        </a:rPr>
                        <a:t>Road Segment</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tc>
                <a:tc>
                  <a:txBody>
                    <a:bodyPr/>
                    <a:lstStyle/>
                    <a:p>
                      <a:pPr algn="ctr">
                        <a:lnSpc>
                          <a:spcPct val="115000"/>
                        </a:lnSpc>
                        <a:spcBef>
                          <a:spcPts val="600"/>
                        </a:spcBef>
                        <a:spcAft>
                          <a:spcPts val="0"/>
                        </a:spcAft>
                      </a:pPr>
                      <a:r>
                        <a:rPr lang="en-CA" sz="1100" dirty="0">
                          <a:effectLst/>
                        </a:rPr>
                        <a:t>Community</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tc>
                <a:tc>
                  <a:txBody>
                    <a:bodyPr/>
                    <a:lstStyle/>
                    <a:p>
                      <a:pPr algn="ctr">
                        <a:lnSpc>
                          <a:spcPct val="115000"/>
                        </a:lnSpc>
                        <a:spcBef>
                          <a:spcPts val="600"/>
                        </a:spcBef>
                        <a:spcAft>
                          <a:spcPts val="0"/>
                        </a:spcAft>
                      </a:pPr>
                      <a:r>
                        <a:rPr lang="en-CA" sz="1100" dirty="0">
                          <a:effectLst/>
                        </a:rPr>
                        <a:t>Total Score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tc>
                <a:extLst>
                  <a:ext uri="{0D108BD9-81ED-4DB2-BD59-A6C34878D82A}">
                    <a16:rowId xmlns:a16="http://schemas.microsoft.com/office/drawing/2014/main" val="10000"/>
                  </a:ext>
                </a:extLst>
              </a:tr>
              <a:tr h="24910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19 (</a:t>
                      </a:r>
                      <a:r>
                        <a:rPr lang="en-CA" sz="1100" dirty="0" err="1">
                          <a:solidFill>
                            <a:schemeClr val="tx1">
                              <a:lumMod val="75000"/>
                              <a:lumOff val="25000"/>
                            </a:schemeClr>
                          </a:solidFill>
                          <a:effectLst/>
                        </a:rPr>
                        <a:t>Gartshore</a:t>
                      </a:r>
                      <a:r>
                        <a:rPr lang="en-CA" sz="1100" dirty="0">
                          <a:solidFill>
                            <a:schemeClr val="tx1">
                              <a:lumMod val="75000"/>
                              <a:lumOff val="25000"/>
                            </a:schemeClr>
                          </a:solidFill>
                          <a:effectLst/>
                        </a:rPr>
                        <a:t> Street - Anderson Street)</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Fergus</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15</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extLst>
                  <a:ext uri="{0D108BD9-81ED-4DB2-BD59-A6C34878D82A}">
                    <a16:rowId xmlns:a16="http://schemas.microsoft.com/office/drawing/2014/main" val="10001"/>
                  </a:ext>
                </a:extLst>
              </a:tr>
              <a:tr h="24910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6 (Highway 89 - Highway 6)</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Mount Forest</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15</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extLst>
                  <a:ext uri="{0D108BD9-81ED-4DB2-BD59-A6C34878D82A}">
                    <a16:rowId xmlns:a16="http://schemas.microsoft.com/office/drawing/2014/main" val="10002"/>
                  </a:ext>
                </a:extLst>
              </a:tr>
              <a:tr h="24910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123 (Highway 23 - Wellington Road 8)</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Palmerston</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15</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extLst>
                  <a:ext uri="{0D108BD9-81ED-4DB2-BD59-A6C34878D82A}">
                    <a16:rowId xmlns:a16="http://schemas.microsoft.com/office/drawing/2014/main" val="10003"/>
                  </a:ext>
                </a:extLst>
              </a:tr>
              <a:tr h="249109">
                <a:tc>
                  <a:txBody>
                    <a:bodyPr/>
                    <a:lstStyle/>
                    <a:p>
                      <a:pPr algn="l">
                        <a:lnSpc>
                          <a:spcPct val="115000"/>
                        </a:lnSpc>
                        <a:spcBef>
                          <a:spcPts val="600"/>
                        </a:spcBef>
                        <a:spcAft>
                          <a:spcPts val="0"/>
                        </a:spcAft>
                      </a:pPr>
                      <a:r>
                        <a:rPr lang="en-CA" sz="11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14 (Tucker Street - </a:t>
                      </a:r>
                      <a:r>
                        <a:rPr lang="en-CA" sz="1100" b="1" dirty="0" err="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Domville</a:t>
                      </a:r>
                      <a:r>
                        <a:rPr lang="en-CA" sz="11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Street)</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Arthur</a:t>
                      </a:r>
                      <a:endParaRPr lang="en-CA" sz="1100" b="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14</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04"/>
                  </a:ext>
                </a:extLst>
              </a:tr>
              <a:tr h="249109">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2 (Minto Street S. - Highway 9)</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Clifford</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14</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05"/>
                  </a:ext>
                </a:extLst>
              </a:tr>
              <a:tr h="249109">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18 (Moir Street - East Mill Street)</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Elora &amp; Salem</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14</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06"/>
                  </a:ext>
                </a:extLst>
              </a:tr>
              <a:tr h="249109">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21 (Wellington Road 18 - Wellington Road 7)</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Elora &amp; Salem</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14</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07"/>
                  </a:ext>
                </a:extLst>
              </a:tr>
              <a:tr h="249109">
                <a:tc>
                  <a:txBody>
                    <a:bodyPr/>
                    <a:lstStyle/>
                    <a:p>
                      <a:pPr algn="l">
                        <a:lnSpc>
                          <a:spcPct val="115000"/>
                        </a:lnSpc>
                        <a:spcBef>
                          <a:spcPts val="600"/>
                        </a:spcBef>
                        <a:spcAft>
                          <a:spcPts val="0"/>
                        </a:spcAft>
                      </a:pPr>
                      <a:r>
                        <a:rPr lang="en-CA" sz="11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7 (William Street - Middlebrook Road)</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Elora &amp; Salem</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14</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08"/>
                  </a:ext>
                </a:extLst>
              </a:tr>
              <a:tr h="249109">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19 (Highway 6 - Gartshore Street)</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Fergus</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14</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09"/>
                  </a:ext>
                </a:extLst>
              </a:tr>
              <a:tr h="249109">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24 (Howe Street - Church Street)</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Hillsburgh</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14</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10"/>
                  </a:ext>
                </a:extLst>
              </a:tr>
              <a:tr h="249109">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8 (Mill Lane - Toronto Street)</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Palmerston</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13</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11"/>
                  </a:ext>
                </a:extLst>
              </a:tr>
              <a:tr h="249109">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5 (Lett Street - Wellington Road 123)</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Palmerston</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13</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12"/>
                  </a:ext>
                </a:extLst>
              </a:tr>
              <a:tr h="249109">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34 (Bull Frog Drive - Wellington Road 46)</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Aberfoyle</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13</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13"/>
                  </a:ext>
                </a:extLst>
              </a:tr>
              <a:tr h="249109">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8 (Drayton Industrial Drive - Wellington Road 11)</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Drayton</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13</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14"/>
                  </a:ext>
                </a:extLst>
              </a:tr>
              <a:tr h="249109">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18 (Wellington Road 7 - James Street)</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Elora &amp; Salem</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13</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15"/>
                  </a:ext>
                </a:extLst>
              </a:tr>
              <a:tr h="249109">
                <a:tc>
                  <a:txBody>
                    <a:bodyPr/>
                    <a:lstStyle/>
                    <a:p>
                      <a:pPr algn="l">
                        <a:lnSpc>
                          <a:spcPct val="115000"/>
                        </a:lnSpc>
                        <a:spcBef>
                          <a:spcPts val="600"/>
                        </a:spcBef>
                        <a:spcAft>
                          <a:spcPts val="0"/>
                        </a:spcAft>
                      </a:pPr>
                      <a:r>
                        <a:rPr lang="en-CA" sz="11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52 (Wellington Road 124 - Ninth Line)</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Erin</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13</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16"/>
                  </a:ext>
                </a:extLst>
              </a:tr>
              <a:tr h="249109">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109 (Raglan Street W. - Jessie Street)</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Harriston</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13</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17"/>
                  </a:ext>
                </a:extLst>
              </a:tr>
              <a:tr h="249109">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10 (Concession Road 8 - Ball Avenue)</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Moorefield</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13</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18"/>
                  </a:ext>
                </a:extLst>
              </a:tr>
              <a:tr h="249109">
                <a:tc>
                  <a:txBody>
                    <a:bodyPr/>
                    <a:lstStyle/>
                    <a:p>
                      <a:pPr algn="l">
                        <a:lnSpc>
                          <a:spcPct val="115000"/>
                        </a:lnSpc>
                        <a:spcBef>
                          <a:spcPts val="600"/>
                        </a:spcBef>
                        <a:spcAft>
                          <a:spcPts val="0"/>
                        </a:spcAft>
                      </a:pPr>
                      <a:r>
                        <a:rPr lang="en-CA" sz="11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27 (</a:t>
                      </a:r>
                      <a:r>
                        <a:rPr lang="en-CA" sz="1100" b="1" dirty="0" err="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Gzowski</a:t>
                      </a:r>
                      <a:r>
                        <a:rPr lang="en-CA" sz="11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Street - Highway 7)</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Rockwood</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13</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19"/>
                  </a:ext>
                </a:extLst>
              </a:tr>
              <a:tr h="249109">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14 (Domville Street - Highway 6)</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Arthur</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13</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20"/>
                  </a:ext>
                </a:extLst>
              </a:tr>
            </a:tbl>
          </a:graphicData>
        </a:graphic>
      </p:graphicFrame>
      <p:pic>
        <p:nvPicPr>
          <p:cNvPr id="3" name="Picture 2" descr="Wellington Road 7, Elora and Salem"/>
          <p:cNvPicPr>
            <a:picLocks noChangeAspect="1"/>
          </p:cNvPicPr>
          <p:nvPr/>
        </p:nvPicPr>
        <p:blipFill>
          <a:blip r:embed="rId3"/>
          <a:stretch>
            <a:fillRect/>
          </a:stretch>
        </p:blipFill>
        <p:spPr>
          <a:xfrm>
            <a:off x="7164827" y="2035267"/>
            <a:ext cx="4849730" cy="2875334"/>
          </a:xfrm>
          <a:prstGeom prst="rect">
            <a:avLst/>
          </a:prstGeom>
        </p:spPr>
      </p:pic>
      <p:sp>
        <p:nvSpPr>
          <p:cNvPr id="8" name="Rectangle 7"/>
          <p:cNvSpPr/>
          <p:nvPr/>
        </p:nvSpPr>
        <p:spPr>
          <a:xfrm>
            <a:off x="8647545" y="4910601"/>
            <a:ext cx="3367012" cy="369332"/>
          </a:xfrm>
          <a:prstGeom prst="rect">
            <a:avLst/>
          </a:prstGeom>
        </p:spPr>
        <p:txBody>
          <a:bodyPr wrap="none">
            <a:spAutoFit/>
          </a:bodyPr>
          <a:lstStyle/>
          <a:p>
            <a:r>
              <a:rPr lang="en-CA" dirty="0">
                <a:solidFill>
                  <a:schemeClr val="tx1">
                    <a:lumMod val="75000"/>
                    <a:lumOff val="25000"/>
                  </a:schemeClr>
                </a:solidFill>
              </a:rPr>
              <a:t>Wellington Road </a:t>
            </a:r>
            <a:r>
              <a:rPr lang="en-CA" dirty="0" smtClean="0">
                <a:solidFill>
                  <a:schemeClr val="tx1">
                    <a:lumMod val="75000"/>
                    <a:lumOff val="25000"/>
                  </a:schemeClr>
                </a:solidFill>
              </a:rPr>
              <a:t>7, Elora &amp; Salem </a:t>
            </a:r>
            <a:endParaRPr lang="en-CA" dirty="0"/>
          </a:p>
        </p:txBody>
      </p:sp>
    </p:spTree>
    <p:extLst>
      <p:ext uri="{BB962C8B-B14F-4D97-AF65-F5344CB8AC3E}">
        <p14:creationId xmlns:p14="http://schemas.microsoft.com/office/powerpoint/2010/main" val="3783759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Technical Community Safety Zone Final Scoring (3 of 3)</a:t>
            </a:r>
            <a:endParaRPr lang="en-CA" dirty="0"/>
          </a:p>
        </p:txBody>
      </p:sp>
      <p:graphicFrame>
        <p:nvGraphicFramePr>
          <p:cNvPr id="21" name="Content Placeholder 20"/>
          <p:cNvGraphicFramePr>
            <a:graphicFrameLocks noGrp="1"/>
          </p:cNvGraphicFramePr>
          <p:nvPr>
            <p:ph idx="1"/>
            <p:extLst>
              <p:ext uri="{D42A27DB-BD31-4B8C-83A1-F6EECF244321}">
                <p14:modId xmlns:p14="http://schemas.microsoft.com/office/powerpoint/2010/main" val="3086732255"/>
              </p:ext>
            </p:extLst>
          </p:nvPr>
        </p:nvGraphicFramePr>
        <p:xfrm>
          <a:off x="228600" y="1143000"/>
          <a:ext cx="6755860" cy="2551471"/>
        </p:xfrm>
        <a:graphic>
          <a:graphicData uri="http://schemas.openxmlformats.org/drawingml/2006/table">
            <a:tbl>
              <a:tblPr firstRow="1" firstCol="1" lastCol="1" bandRow="1">
                <a:tableStyleId>{5C22544A-7EE6-4342-B048-85BDC9FD1C3A}</a:tableStyleId>
              </a:tblPr>
              <a:tblGrid>
                <a:gridCol w="4071026">
                  <a:extLst>
                    <a:ext uri="{9D8B030D-6E8A-4147-A177-3AD203B41FA5}">
                      <a16:colId xmlns:a16="http://schemas.microsoft.com/office/drawing/2014/main" val="20000"/>
                    </a:ext>
                  </a:extLst>
                </a:gridCol>
                <a:gridCol w="1478604">
                  <a:extLst>
                    <a:ext uri="{9D8B030D-6E8A-4147-A177-3AD203B41FA5}">
                      <a16:colId xmlns:a16="http://schemas.microsoft.com/office/drawing/2014/main" val="20001"/>
                    </a:ext>
                  </a:extLst>
                </a:gridCol>
                <a:gridCol w="1206230">
                  <a:extLst>
                    <a:ext uri="{9D8B030D-6E8A-4147-A177-3AD203B41FA5}">
                      <a16:colId xmlns:a16="http://schemas.microsoft.com/office/drawing/2014/main" val="20002"/>
                    </a:ext>
                  </a:extLst>
                </a:gridCol>
              </a:tblGrid>
              <a:tr h="207322">
                <a:tc>
                  <a:txBody>
                    <a:bodyPr/>
                    <a:lstStyle/>
                    <a:p>
                      <a:pPr algn="ctr">
                        <a:lnSpc>
                          <a:spcPct val="115000"/>
                        </a:lnSpc>
                        <a:spcBef>
                          <a:spcPts val="600"/>
                        </a:spcBef>
                        <a:spcAft>
                          <a:spcPts val="0"/>
                        </a:spcAft>
                      </a:pPr>
                      <a:r>
                        <a:rPr lang="en-CA" sz="1100" dirty="0">
                          <a:effectLst/>
                        </a:rPr>
                        <a:t>Road Segment</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tc>
                <a:tc>
                  <a:txBody>
                    <a:bodyPr/>
                    <a:lstStyle/>
                    <a:p>
                      <a:pPr algn="ctr">
                        <a:lnSpc>
                          <a:spcPct val="115000"/>
                        </a:lnSpc>
                        <a:spcBef>
                          <a:spcPts val="600"/>
                        </a:spcBef>
                        <a:spcAft>
                          <a:spcPts val="0"/>
                        </a:spcAft>
                      </a:pPr>
                      <a:r>
                        <a:rPr lang="en-CA" sz="1100" dirty="0">
                          <a:effectLst/>
                        </a:rPr>
                        <a:t>Community</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tc>
                <a:tc>
                  <a:txBody>
                    <a:bodyPr/>
                    <a:lstStyle/>
                    <a:p>
                      <a:pPr algn="ctr">
                        <a:lnSpc>
                          <a:spcPct val="115000"/>
                        </a:lnSpc>
                        <a:spcBef>
                          <a:spcPts val="600"/>
                        </a:spcBef>
                        <a:spcAft>
                          <a:spcPts val="0"/>
                        </a:spcAft>
                      </a:pPr>
                      <a:r>
                        <a:rPr lang="en-CA" sz="1100" dirty="0">
                          <a:effectLst/>
                        </a:rPr>
                        <a:t>Total Score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tc>
                <a:extLst>
                  <a:ext uri="{0D108BD9-81ED-4DB2-BD59-A6C34878D82A}">
                    <a16:rowId xmlns:a16="http://schemas.microsoft.com/office/drawing/2014/main" val="10000"/>
                  </a:ext>
                </a:extLst>
              </a:tr>
              <a:tr h="260461">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5 (Wellington Road 123 - Wellington Road 8)</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Palmerston</a:t>
                      </a:r>
                      <a:endParaRPr lang="en-CA" sz="1100" b="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13</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01"/>
                  </a:ext>
                </a:extLst>
              </a:tr>
              <a:tr h="260461">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2 (Highway 9 – Seip Lane)</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Clifford</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12</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02"/>
                  </a:ext>
                </a:extLst>
              </a:tr>
              <a:tr h="260461">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8 (Wellington Road 11 - John Street)</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Drayton</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12</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03"/>
                  </a:ext>
                </a:extLst>
              </a:tr>
              <a:tr h="260461">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8 (Wellington Road 123 - Mill Lane)</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Palmerston</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12</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04"/>
                  </a:ext>
                </a:extLst>
              </a:tr>
              <a:tr h="260461">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27 (Brebeuf Path - Gzowski Street)</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Rockwood</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12</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05"/>
                  </a:ext>
                </a:extLst>
              </a:tr>
              <a:tr h="260461">
                <a:tc>
                  <a:txBody>
                    <a:bodyPr/>
                    <a:lstStyle/>
                    <a:p>
                      <a:pPr algn="l">
                        <a:lnSpc>
                          <a:spcPct val="115000"/>
                        </a:lnSpc>
                        <a:spcBef>
                          <a:spcPts val="600"/>
                        </a:spcBef>
                        <a:spcAft>
                          <a:spcPts val="0"/>
                        </a:spcAft>
                      </a:pPr>
                      <a:r>
                        <a:rPr lang="en-CA" sz="11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2 (W Heritage Street - Allan Street W.)</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Clifford</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11</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06"/>
                  </a:ext>
                </a:extLst>
              </a:tr>
              <a:tr h="260461">
                <a:tc>
                  <a:txBody>
                    <a:bodyPr/>
                    <a:lstStyle/>
                    <a:p>
                      <a:pPr algn="l">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36 (Ochs Drive - Ochs Street)</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Morriston</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11</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07"/>
                  </a:ext>
                </a:extLst>
              </a:tr>
              <a:tr h="260461">
                <a:tc>
                  <a:txBody>
                    <a:bodyPr/>
                    <a:lstStyle/>
                    <a:p>
                      <a:pPr algn="l">
                        <a:lnSpc>
                          <a:spcPct val="115000"/>
                        </a:lnSpc>
                        <a:spcBef>
                          <a:spcPts val="600"/>
                        </a:spcBef>
                        <a:spcAft>
                          <a:spcPts val="0"/>
                        </a:spcAft>
                      </a:pPr>
                      <a:r>
                        <a:rPr lang="en-CA" sz="11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36 (Ochs Street - Highway 6)</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Morriston</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11</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08"/>
                  </a:ext>
                </a:extLst>
              </a:tr>
              <a:tr h="260461">
                <a:tc>
                  <a:txBody>
                    <a:bodyPr/>
                    <a:lstStyle/>
                    <a:p>
                      <a:pPr algn="l">
                        <a:lnSpc>
                          <a:spcPct val="115000"/>
                        </a:lnSpc>
                        <a:spcBef>
                          <a:spcPts val="600"/>
                        </a:spcBef>
                        <a:spcAft>
                          <a:spcPts val="0"/>
                        </a:spcAft>
                      </a:pPr>
                      <a:r>
                        <a:rPr lang="en-CA" sz="11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Wellington Road 50 (Sammon Drive - Highway 7)</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Rockwood</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tc>
                  <a:txBody>
                    <a:bodyPr/>
                    <a:lstStyle/>
                    <a:p>
                      <a:pPr algn="ctr">
                        <a:lnSpc>
                          <a:spcPct val="115000"/>
                        </a:lnSpc>
                        <a:spcBef>
                          <a:spcPts val="600"/>
                        </a:spcBef>
                        <a:spcAft>
                          <a:spcPts val="0"/>
                        </a:spcAft>
                      </a:pPr>
                      <a:r>
                        <a:rPr lang="en-CA" sz="11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11</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solidFill>
                      <a:schemeClr val="accent5"/>
                    </a:solidFill>
                  </a:tcPr>
                </a:tc>
                <a:extLst>
                  <a:ext uri="{0D108BD9-81ED-4DB2-BD59-A6C34878D82A}">
                    <a16:rowId xmlns:a16="http://schemas.microsoft.com/office/drawing/2014/main" val="10009"/>
                  </a:ext>
                </a:extLst>
              </a:tr>
            </a:tbl>
          </a:graphicData>
        </a:graphic>
      </p:graphicFrame>
      <p:sp>
        <p:nvSpPr>
          <p:cNvPr id="4" name="Footer Placeholder 3"/>
          <p:cNvSpPr>
            <a:spLocks noGrp="1"/>
          </p:cNvSpPr>
          <p:nvPr>
            <p:ph type="ftr" sz="quarter" idx="10"/>
          </p:nvPr>
        </p:nvSpPr>
        <p:spPr/>
        <p:txBody>
          <a:bodyPr/>
          <a:lstStyle/>
          <a:p>
            <a:r>
              <a:rPr lang="en-CA" smtClean="0"/>
              <a:t>Wellington RMAP January 2022 Roads Committee</a:t>
            </a:r>
            <a:endParaRPr lang="en-CA" dirty="0"/>
          </a:p>
        </p:txBody>
      </p:sp>
      <p:pic>
        <p:nvPicPr>
          <p:cNvPr id="6" name="Google Shape;302;p17" descr="Roads - Wellington County"/>
          <p:cNvPicPr preferRelativeResize="0"/>
          <p:nvPr/>
        </p:nvPicPr>
        <p:blipFill rotWithShape="1">
          <a:blip r:embed="rId2">
            <a:alphaModFix/>
          </a:blip>
          <a:srcRect/>
          <a:stretch/>
        </p:blipFill>
        <p:spPr>
          <a:xfrm>
            <a:off x="10263797" y="6197346"/>
            <a:ext cx="606946" cy="635508"/>
          </a:xfrm>
          <a:prstGeom prst="rect">
            <a:avLst/>
          </a:prstGeom>
          <a:noFill/>
          <a:ln>
            <a:noFill/>
          </a:ln>
        </p:spPr>
      </p:pic>
      <p:sp>
        <p:nvSpPr>
          <p:cNvPr id="9" name="TextBox 8"/>
          <p:cNvSpPr txBox="1"/>
          <p:nvPr/>
        </p:nvSpPr>
        <p:spPr>
          <a:xfrm>
            <a:off x="122229" y="3799623"/>
            <a:ext cx="7175090" cy="2923877"/>
          </a:xfrm>
          <a:prstGeom prst="rect">
            <a:avLst/>
          </a:prstGeom>
          <a:noFill/>
        </p:spPr>
        <p:txBody>
          <a:bodyPr wrap="square" rtlCol="0">
            <a:spAutoFit/>
          </a:bodyPr>
          <a:lstStyle/>
          <a:p>
            <a:pPr marL="630238" lvl="1" indent="-457200">
              <a:spcAft>
                <a:spcPts val="1200"/>
              </a:spcAft>
              <a:buFont typeface="+mj-lt"/>
              <a:buAutoNum type="arabicPeriod"/>
            </a:pPr>
            <a:r>
              <a:rPr lang="en-CA" sz="2200" dirty="0" smtClean="0">
                <a:solidFill>
                  <a:schemeClr val="tx1">
                    <a:lumMod val="65000"/>
                    <a:lumOff val="35000"/>
                  </a:schemeClr>
                </a:solidFill>
              </a:rPr>
              <a:t>Six (6) corridors scored 18 or more points and recommended for a Community Safety Zone</a:t>
            </a:r>
          </a:p>
          <a:p>
            <a:pPr marL="630238" lvl="1" indent="-457200">
              <a:spcAft>
                <a:spcPts val="1200"/>
              </a:spcAft>
              <a:buFont typeface="+mj-lt"/>
              <a:buAutoNum type="arabicPeriod"/>
            </a:pPr>
            <a:r>
              <a:rPr lang="en-CA" sz="2200" dirty="0" smtClean="0">
                <a:solidFill>
                  <a:schemeClr val="tx1">
                    <a:lumMod val="65000"/>
                    <a:lumOff val="35000"/>
                  </a:schemeClr>
                </a:solidFill>
              </a:rPr>
              <a:t>Three (3) corridors scored 17 points and featured 3 </a:t>
            </a:r>
            <a:br>
              <a:rPr lang="en-CA" sz="2200" dirty="0" smtClean="0">
                <a:solidFill>
                  <a:schemeClr val="tx1">
                    <a:lumMod val="65000"/>
                    <a:lumOff val="35000"/>
                  </a:schemeClr>
                </a:solidFill>
              </a:rPr>
            </a:br>
            <a:r>
              <a:rPr lang="en-CA" sz="2200" dirty="0" smtClean="0">
                <a:solidFill>
                  <a:schemeClr val="tx1">
                    <a:lumMod val="65000"/>
                    <a:lumOff val="35000"/>
                  </a:schemeClr>
                </a:solidFill>
              </a:rPr>
              <a:t>high-risk categories and recommended for Staff to review and confirm Community Safety Zone designation</a:t>
            </a:r>
          </a:p>
          <a:p>
            <a:pPr marL="630238" lvl="1" indent="-457200">
              <a:spcAft>
                <a:spcPts val="1200"/>
              </a:spcAft>
              <a:buFont typeface="+mj-lt"/>
              <a:buAutoNum type="arabicPeriod"/>
            </a:pPr>
            <a:r>
              <a:rPr lang="en-CA" sz="2200" dirty="0" smtClean="0">
                <a:solidFill>
                  <a:schemeClr val="tx1">
                    <a:lumMod val="65000"/>
                    <a:lumOff val="35000"/>
                  </a:schemeClr>
                </a:solidFill>
              </a:rPr>
              <a:t>Remaining corridors did not meet threshold</a:t>
            </a:r>
          </a:p>
          <a:p>
            <a:pPr>
              <a:spcAft>
                <a:spcPts val="1200"/>
              </a:spcAft>
            </a:pPr>
            <a:endParaRPr lang="en-CA" sz="2200" dirty="0"/>
          </a:p>
        </p:txBody>
      </p:sp>
      <p:sp>
        <p:nvSpPr>
          <p:cNvPr id="11" name="Rectangle 10"/>
          <p:cNvSpPr/>
          <p:nvPr/>
        </p:nvSpPr>
        <p:spPr>
          <a:xfrm>
            <a:off x="8535038" y="4805632"/>
            <a:ext cx="3354829" cy="369332"/>
          </a:xfrm>
          <a:prstGeom prst="rect">
            <a:avLst/>
          </a:prstGeom>
        </p:spPr>
        <p:txBody>
          <a:bodyPr wrap="none">
            <a:spAutoFit/>
          </a:bodyPr>
          <a:lstStyle/>
          <a:p>
            <a:r>
              <a:rPr lang="en-CA" dirty="0">
                <a:solidFill>
                  <a:schemeClr val="tx1">
                    <a:lumMod val="75000"/>
                    <a:lumOff val="25000"/>
                  </a:schemeClr>
                </a:solidFill>
              </a:rPr>
              <a:t>Wellington Road </a:t>
            </a:r>
            <a:r>
              <a:rPr lang="en-CA" dirty="0" smtClean="0">
                <a:solidFill>
                  <a:schemeClr val="tx1">
                    <a:lumMod val="75000"/>
                    <a:lumOff val="25000"/>
                  </a:schemeClr>
                </a:solidFill>
              </a:rPr>
              <a:t>123, Palmerston </a:t>
            </a:r>
            <a:endParaRPr lang="en-CA" dirty="0"/>
          </a:p>
        </p:txBody>
      </p:sp>
      <p:pic>
        <p:nvPicPr>
          <p:cNvPr id="5" name="Picture 4" descr="Wellington Road 123, Palmerston"/>
          <p:cNvPicPr>
            <a:picLocks noChangeAspect="1"/>
          </p:cNvPicPr>
          <p:nvPr/>
        </p:nvPicPr>
        <p:blipFill>
          <a:blip r:embed="rId3"/>
          <a:stretch>
            <a:fillRect/>
          </a:stretch>
        </p:blipFill>
        <p:spPr>
          <a:xfrm>
            <a:off x="6984460" y="1733329"/>
            <a:ext cx="4537797" cy="3072303"/>
          </a:xfrm>
          <a:prstGeom prst="rect">
            <a:avLst/>
          </a:prstGeom>
        </p:spPr>
      </p:pic>
    </p:spTree>
    <p:extLst>
      <p:ext uri="{BB962C8B-B14F-4D97-AF65-F5344CB8AC3E}">
        <p14:creationId xmlns:p14="http://schemas.microsoft.com/office/powerpoint/2010/main" val="4027440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06"/>
            <a:ext cx="12192000" cy="914400"/>
          </a:xfrm>
        </p:spPr>
        <p:txBody>
          <a:bodyPr/>
          <a:lstStyle/>
          <a:p>
            <a:r>
              <a:rPr lang="en-CA" dirty="0" smtClean="0"/>
              <a:t>Community Safety Zone Scoring Summary</a:t>
            </a:r>
            <a:endParaRPr lang="en-CA" dirty="0"/>
          </a:p>
        </p:txBody>
      </p:sp>
      <p:sp>
        <p:nvSpPr>
          <p:cNvPr id="3" name="Content Placeholder 2"/>
          <p:cNvSpPr>
            <a:spLocks noGrp="1"/>
          </p:cNvSpPr>
          <p:nvPr>
            <p:ph idx="1"/>
          </p:nvPr>
        </p:nvSpPr>
        <p:spPr>
          <a:xfrm>
            <a:off x="0" y="1078149"/>
            <a:ext cx="7794263" cy="5486400"/>
          </a:xfrm>
        </p:spPr>
        <p:txBody>
          <a:bodyPr>
            <a:noAutofit/>
          </a:bodyPr>
          <a:lstStyle/>
          <a:p>
            <a:pPr marL="0" indent="0">
              <a:buNone/>
            </a:pPr>
            <a:r>
              <a:rPr lang="en-CA" b="1" dirty="0" smtClean="0"/>
              <a:t>Six road </a:t>
            </a:r>
            <a:r>
              <a:rPr lang="en-CA" b="1" dirty="0"/>
              <a:t>segments </a:t>
            </a:r>
            <a:r>
              <a:rPr lang="en-CA" b="1" dirty="0" smtClean="0"/>
              <a:t>received </a:t>
            </a:r>
            <a:r>
              <a:rPr lang="en-CA" b="1" dirty="0"/>
              <a:t>a score of 18 or above:</a:t>
            </a:r>
          </a:p>
          <a:p>
            <a:pPr marL="457200" indent="-457200">
              <a:buFont typeface="+mj-lt"/>
              <a:buAutoNum type="arabicPeriod"/>
            </a:pPr>
            <a:r>
              <a:rPr lang="en-CA" sz="2000" dirty="0" smtClean="0"/>
              <a:t>Fergus: Wellington </a:t>
            </a:r>
            <a:r>
              <a:rPr lang="en-CA" sz="2000" dirty="0"/>
              <a:t>Road 18 (Highway 6 - Orangeville Road)</a:t>
            </a:r>
          </a:p>
          <a:p>
            <a:pPr marL="457200" indent="-457200">
              <a:buFont typeface="+mj-lt"/>
              <a:buAutoNum type="arabicPeriod"/>
            </a:pPr>
            <a:r>
              <a:rPr lang="en-CA" sz="2000" dirty="0"/>
              <a:t>Palmerston: Wellington Road 123 (Wellington Road 8 – Wellington Road 5)</a:t>
            </a:r>
          </a:p>
          <a:p>
            <a:pPr marL="457200" indent="-457200">
              <a:buFont typeface="+mj-lt"/>
              <a:buAutoNum type="arabicPeriod"/>
            </a:pPr>
            <a:r>
              <a:rPr lang="en-CA" sz="2000" dirty="0" smtClean="0"/>
              <a:t>Drayton - Wellington </a:t>
            </a:r>
            <a:r>
              <a:rPr lang="en-CA" sz="2000" dirty="0"/>
              <a:t>Road 11 (Andrews Drive - Wellington Road 8)</a:t>
            </a:r>
          </a:p>
          <a:p>
            <a:pPr marL="457200" indent="-457200">
              <a:buFont typeface="+mj-lt"/>
              <a:buAutoNum type="arabicPeriod"/>
            </a:pPr>
            <a:r>
              <a:rPr lang="en-CA" sz="2000" dirty="0"/>
              <a:t>Elora &amp; </a:t>
            </a:r>
            <a:r>
              <a:rPr lang="en-CA" sz="2000" dirty="0" smtClean="0"/>
              <a:t>Salem - Wellington </a:t>
            </a:r>
            <a:r>
              <a:rPr lang="en-CA" sz="2000" dirty="0"/>
              <a:t>Road 7 (Ross Street - 1 Line)</a:t>
            </a:r>
          </a:p>
          <a:p>
            <a:pPr marL="457200" indent="-457200">
              <a:buFont typeface="+mj-lt"/>
              <a:buAutoNum type="arabicPeriod"/>
            </a:pPr>
            <a:r>
              <a:rPr lang="en-CA" sz="2000" dirty="0" smtClean="0"/>
              <a:t>Hillsburgh - Wellington </a:t>
            </a:r>
            <a:r>
              <a:rPr lang="en-CA" sz="2000" dirty="0"/>
              <a:t>Road 24 (Church Street - Jane Street)</a:t>
            </a:r>
          </a:p>
          <a:p>
            <a:pPr marL="457200" indent="-457200">
              <a:buFont typeface="+mj-lt"/>
              <a:buAutoNum type="arabicPeriod"/>
            </a:pPr>
            <a:r>
              <a:rPr lang="en-CA" sz="2000" dirty="0" smtClean="0"/>
              <a:t>Aberfoyle - Wellington </a:t>
            </a:r>
            <a:r>
              <a:rPr lang="en-CA" sz="2000" dirty="0"/>
              <a:t>Road 46 (Wellington Road 34 – Gilmour Road)</a:t>
            </a:r>
          </a:p>
          <a:p>
            <a:pPr marL="0" indent="0">
              <a:buNone/>
            </a:pPr>
            <a:r>
              <a:rPr lang="en-CA" b="1" dirty="0" smtClean="0"/>
              <a:t>Three road </a:t>
            </a:r>
            <a:r>
              <a:rPr lang="en-CA" b="1" dirty="0"/>
              <a:t>segments </a:t>
            </a:r>
            <a:r>
              <a:rPr lang="en-CA" b="1" dirty="0" smtClean="0"/>
              <a:t>received </a:t>
            </a:r>
            <a:r>
              <a:rPr lang="en-CA" b="1" dirty="0"/>
              <a:t>a score of 17 and </a:t>
            </a:r>
            <a:r>
              <a:rPr lang="en-CA" b="1" dirty="0" smtClean="0"/>
              <a:t>at </a:t>
            </a:r>
            <a:r>
              <a:rPr lang="en-CA" b="1" dirty="0"/>
              <a:t>least </a:t>
            </a:r>
            <a:r>
              <a:rPr lang="en-CA" b="1" dirty="0" smtClean="0"/>
              <a:t>three </a:t>
            </a:r>
            <a:r>
              <a:rPr lang="en-CA" b="1" dirty="0"/>
              <a:t>criteria </a:t>
            </a:r>
            <a:r>
              <a:rPr lang="en-CA" b="1" dirty="0" smtClean="0"/>
              <a:t>were scored as high-risk:</a:t>
            </a:r>
            <a:endParaRPr lang="en-CA" b="1" dirty="0"/>
          </a:p>
          <a:p>
            <a:pPr marL="457200" indent="-457200">
              <a:buFont typeface="+mj-lt"/>
              <a:buAutoNum type="arabicPeriod"/>
            </a:pPr>
            <a:r>
              <a:rPr lang="en-CA" sz="2000" dirty="0"/>
              <a:t>Elora &amp; </a:t>
            </a:r>
            <a:r>
              <a:rPr lang="en-CA" sz="2000" dirty="0" smtClean="0"/>
              <a:t>Salem - Wellington </a:t>
            </a:r>
            <a:r>
              <a:rPr lang="en-CA" sz="2000" dirty="0"/>
              <a:t>Road 18 (Wellington Road 21 – Chapel Street)</a:t>
            </a:r>
          </a:p>
          <a:p>
            <a:pPr marL="457200" indent="-457200">
              <a:buFont typeface="+mj-lt"/>
              <a:buAutoNum type="arabicPeriod"/>
            </a:pPr>
            <a:r>
              <a:rPr lang="en-CA" sz="2000" dirty="0" smtClean="0"/>
              <a:t>Erin - Wellington </a:t>
            </a:r>
            <a:r>
              <a:rPr lang="en-CA" sz="2000" dirty="0"/>
              <a:t>Road 124 (Ross Street – Wellington Road 52)</a:t>
            </a:r>
          </a:p>
          <a:p>
            <a:pPr marL="457200" indent="-457200">
              <a:buFont typeface="+mj-lt"/>
              <a:buAutoNum type="arabicPeriod"/>
            </a:pPr>
            <a:r>
              <a:rPr lang="en-CA" sz="2000" dirty="0"/>
              <a:t>Mount </a:t>
            </a:r>
            <a:r>
              <a:rPr lang="en-CA" sz="2000" dirty="0" smtClean="0"/>
              <a:t>Forest - Wellington </a:t>
            </a:r>
            <a:r>
              <a:rPr lang="en-CA" sz="2000" dirty="0"/>
              <a:t>Road 6 (Highway 6 – London Road)</a:t>
            </a:r>
          </a:p>
        </p:txBody>
      </p:sp>
      <p:sp>
        <p:nvSpPr>
          <p:cNvPr id="4" name="Footer Placeholder 3"/>
          <p:cNvSpPr>
            <a:spLocks noGrp="1"/>
          </p:cNvSpPr>
          <p:nvPr>
            <p:ph type="ftr" sz="quarter" idx="10"/>
          </p:nvPr>
        </p:nvSpPr>
        <p:spPr/>
        <p:txBody>
          <a:bodyPr/>
          <a:lstStyle/>
          <a:p>
            <a:r>
              <a:rPr lang="en-CA" dirty="0"/>
              <a:t>Wellington </a:t>
            </a:r>
            <a:r>
              <a:rPr lang="en-CA" dirty="0" smtClean="0"/>
              <a:t>RMAP January 2022 Roads </a:t>
            </a:r>
            <a:r>
              <a:rPr lang="en-CA" dirty="0"/>
              <a:t>Committee</a:t>
            </a:r>
          </a:p>
        </p:txBody>
      </p:sp>
      <p:pic>
        <p:nvPicPr>
          <p:cNvPr id="6" name="Google Shape;302;p17" descr="Roads - Wellington County"/>
          <p:cNvPicPr preferRelativeResize="0"/>
          <p:nvPr/>
        </p:nvPicPr>
        <p:blipFill rotWithShape="1">
          <a:blip r:embed="rId2">
            <a:alphaModFix/>
          </a:blip>
          <a:srcRect/>
          <a:stretch/>
        </p:blipFill>
        <p:spPr>
          <a:xfrm>
            <a:off x="10263797" y="6197346"/>
            <a:ext cx="606946" cy="635508"/>
          </a:xfrm>
          <a:prstGeom prst="rect">
            <a:avLst/>
          </a:prstGeom>
          <a:noFill/>
          <a:ln>
            <a:noFill/>
          </a:ln>
        </p:spPr>
      </p:pic>
      <p:pic>
        <p:nvPicPr>
          <p:cNvPr id="7" name="Picture 6" descr="Wellington Road 24"/>
          <p:cNvPicPr>
            <a:picLocks noChangeAspect="1"/>
          </p:cNvPicPr>
          <p:nvPr/>
        </p:nvPicPr>
        <p:blipFill>
          <a:blip r:embed="rId3"/>
          <a:stretch>
            <a:fillRect/>
          </a:stretch>
        </p:blipFill>
        <p:spPr>
          <a:xfrm>
            <a:off x="7609960" y="1870154"/>
            <a:ext cx="4493035" cy="3227140"/>
          </a:xfrm>
          <a:prstGeom prst="rect">
            <a:avLst/>
          </a:prstGeom>
        </p:spPr>
      </p:pic>
      <p:sp>
        <p:nvSpPr>
          <p:cNvPr id="8" name="TextBox 7"/>
          <p:cNvSpPr txBox="1"/>
          <p:nvPr/>
        </p:nvSpPr>
        <p:spPr>
          <a:xfrm>
            <a:off x="9753600" y="5097294"/>
            <a:ext cx="2349395" cy="369332"/>
          </a:xfrm>
          <a:prstGeom prst="rect">
            <a:avLst/>
          </a:prstGeom>
          <a:noFill/>
        </p:spPr>
        <p:txBody>
          <a:bodyPr wrap="square" rtlCol="0">
            <a:spAutoFit/>
          </a:bodyPr>
          <a:lstStyle/>
          <a:p>
            <a:pPr algn="r"/>
            <a:r>
              <a:rPr lang="en-CA" dirty="0" smtClean="0">
                <a:solidFill>
                  <a:schemeClr val="tx1">
                    <a:lumMod val="65000"/>
                    <a:lumOff val="35000"/>
                  </a:schemeClr>
                </a:solidFill>
              </a:rPr>
              <a:t>Wellington Road 24</a:t>
            </a:r>
            <a:endParaRPr lang="en-CA" dirty="0">
              <a:solidFill>
                <a:schemeClr val="tx1">
                  <a:lumMod val="65000"/>
                  <a:lumOff val="35000"/>
                </a:schemeClr>
              </a:solidFill>
            </a:endParaRPr>
          </a:p>
        </p:txBody>
      </p:sp>
    </p:spTree>
    <p:extLst>
      <p:ext uri="{BB962C8B-B14F-4D97-AF65-F5344CB8AC3E}">
        <p14:creationId xmlns:p14="http://schemas.microsoft.com/office/powerpoint/2010/main" val="2815729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oad Master Action Plan - Roads - Wellington County"/>
          <p:cNvPicPr>
            <a:picLocks noGrp="1" noChangeAspect="1" noChangeArrowheads="1"/>
          </p:cNvPicPr>
          <p:nvPr>
            <p:ph type="pic" idx="2"/>
          </p:nvPr>
        </p:nvPicPr>
        <p:blipFill rotWithShape="1">
          <a:blip r:embed="rId2" cstate="screen">
            <a:extLst>
              <a:ext uri="{28A0092B-C50C-407E-A947-70E740481C1C}">
                <a14:useLocalDpi xmlns:a14="http://schemas.microsoft.com/office/drawing/2010/main"/>
              </a:ext>
            </a:extLst>
          </a:blip>
          <a:srcRect t="44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08018" y="3349596"/>
            <a:ext cx="9985663" cy="101458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b="1" dirty="0" smtClean="0">
                <a:solidFill>
                  <a:schemeClr val="tx1"/>
                </a:solidFill>
                <a:latin typeface="Tw Cen MT" panose="020B0602020104020603" pitchFamily="34" charset="0"/>
              </a:rPr>
              <a:t>Community Safety Zone Recommendations</a:t>
            </a:r>
            <a:endParaRPr lang="en-CA" sz="4000" b="1" dirty="0">
              <a:solidFill>
                <a:schemeClr val="tx1"/>
              </a:solidFill>
              <a:latin typeface="Tw Cen MT" panose="020B0602020104020603" pitchFamily="34" charset="0"/>
            </a:endParaRPr>
          </a:p>
        </p:txBody>
      </p:sp>
      <p:sp>
        <p:nvSpPr>
          <p:cNvPr id="2" name="Footer Placeholder 1"/>
          <p:cNvSpPr>
            <a:spLocks noGrp="1"/>
          </p:cNvSpPr>
          <p:nvPr>
            <p:ph type="ftr" idx="11"/>
          </p:nvPr>
        </p:nvSpPr>
        <p:spPr/>
        <p:txBody>
          <a:bodyPr/>
          <a:lstStyle/>
          <a:p>
            <a:r>
              <a:rPr lang="en-CA" dirty="0"/>
              <a:t>Wellington RMAP </a:t>
            </a:r>
            <a:r>
              <a:rPr lang="en-CA" dirty="0" smtClean="0"/>
              <a:t>January 2022 </a:t>
            </a:r>
            <a:r>
              <a:rPr lang="en-CA" dirty="0"/>
              <a:t>Roads Committee</a:t>
            </a:r>
          </a:p>
        </p:txBody>
      </p:sp>
    </p:spTree>
    <p:extLst>
      <p:ext uri="{BB962C8B-B14F-4D97-AF65-F5344CB8AC3E}">
        <p14:creationId xmlns:p14="http://schemas.microsoft.com/office/powerpoint/2010/main" val="3948145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Community Safety Zone Recommendations (1 of 9)</a:t>
            </a:r>
            <a:endParaRPr lang="en-CA" dirty="0"/>
          </a:p>
        </p:txBody>
      </p:sp>
      <p:sp>
        <p:nvSpPr>
          <p:cNvPr id="4" name="Footer Placeholder 3"/>
          <p:cNvSpPr>
            <a:spLocks noGrp="1"/>
          </p:cNvSpPr>
          <p:nvPr>
            <p:ph type="ftr" sz="quarter" idx="10"/>
          </p:nvPr>
        </p:nvSpPr>
        <p:spPr/>
        <p:txBody>
          <a:bodyPr/>
          <a:lstStyle/>
          <a:p>
            <a:r>
              <a:rPr lang="en-CA" dirty="0"/>
              <a:t>Wellington RMAP </a:t>
            </a:r>
            <a:r>
              <a:rPr lang="en-CA" dirty="0" smtClean="0"/>
              <a:t>January 2022 </a:t>
            </a:r>
            <a:r>
              <a:rPr lang="en-CA" dirty="0"/>
              <a:t>Roads Committee</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5963" y="920885"/>
            <a:ext cx="10900074" cy="5283279"/>
          </a:xfrm>
          <a:prstGeom prst="rect">
            <a:avLst/>
          </a:prstGeom>
        </p:spPr>
      </p:pic>
      <p:sp>
        <p:nvSpPr>
          <p:cNvPr id="3" name="Content Placeholder 2"/>
          <p:cNvSpPr>
            <a:spLocks noGrp="1"/>
          </p:cNvSpPr>
          <p:nvPr>
            <p:ph idx="1"/>
          </p:nvPr>
        </p:nvSpPr>
        <p:spPr>
          <a:xfrm>
            <a:off x="1096792" y="1442705"/>
            <a:ext cx="9876007" cy="4239638"/>
          </a:xfrm>
          <a:solidFill>
            <a:schemeClr val="bg1"/>
          </a:solidFill>
          <a:ln>
            <a:solidFill>
              <a:schemeClr val="bg1"/>
            </a:solidFill>
          </a:ln>
        </p:spPr>
        <p:txBody>
          <a:bodyPr>
            <a:normAutofit/>
          </a:bodyPr>
          <a:lstStyle/>
          <a:p>
            <a:pPr marL="0" indent="0">
              <a:lnSpc>
                <a:spcPct val="110000"/>
              </a:lnSpc>
              <a:buNone/>
            </a:pPr>
            <a:r>
              <a:rPr lang="en-CA" b="1" dirty="0" smtClean="0"/>
              <a:t>Wellington Road 18 (Highway 6 – Orangeville Road), Fergus:</a:t>
            </a:r>
          </a:p>
        </p:txBody>
      </p:sp>
      <p:pic>
        <p:nvPicPr>
          <p:cNvPr id="7" name="Google Shape;302;p17" descr="Roads - Wellington County"/>
          <p:cNvPicPr preferRelativeResize="0"/>
          <p:nvPr/>
        </p:nvPicPr>
        <p:blipFill rotWithShape="1">
          <a:blip r:embed="rId3">
            <a:alphaModFix/>
          </a:blip>
          <a:srcRect/>
          <a:stretch/>
        </p:blipFill>
        <p:spPr>
          <a:xfrm>
            <a:off x="10263797" y="6197346"/>
            <a:ext cx="606946" cy="635508"/>
          </a:xfrm>
          <a:prstGeom prst="rect">
            <a:avLst/>
          </a:prstGeom>
          <a:noFill/>
          <a:ln>
            <a:noFill/>
          </a:ln>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4802558" y="2215856"/>
            <a:ext cx="5964555" cy="3352800"/>
          </a:xfrm>
          <a:prstGeom prst="rect">
            <a:avLst/>
          </a:prstGeom>
        </p:spPr>
      </p:pic>
      <p:sp>
        <p:nvSpPr>
          <p:cNvPr id="9" name="Content Placeholder 2"/>
          <p:cNvSpPr txBox="1">
            <a:spLocks/>
          </p:cNvSpPr>
          <p:nvPr/>
        </p:nvSpPr>
        <p:spPr>
          <a:xfrm>
            <a:off x="1113137" y="2062844"/>
            <a:ext cx="4675605" cy="3625984"/>
          </a:xfrm>
          <a:prstGeom prst="rect">
            <a:avLst/>
          </a:prstGeom>
          <a:solidFill>
            <a:schemeClr val="bg1"/>
          </a:solidFill>
          <a:ln>
            <a:solidFill>
              <a:schemeClr val="bg1"/>
            </a:solidFill>
          </a:ln>
        </p:spPr>
        <p:txBody>
          <a:bodyPr vert="horz" lIns="182880" tIns="182880" rIns="182880" bIns="182880" rtlCol="0">
            <a:normAutofit lnSpcReduction="10000"/>
          </a:bodyPr>
          <a:lst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CA" b="1" dirty="0" smtClean="0"/>
              <a:t>SCORE = 19</a:t>
            </a:r>
          </a:p>
          <a:p>
            <a:pPr marL="0" indent="0">
              <a:lnSpc>
                <a:spcPct val="110000"/>
              </a:lnSpc>
              <a:buNone/>
            </a:pPr>
            <a:r>
              <a:rPr lang="en-CA" dirty="0" smtClean="0"/>
              <a:t>Recommend introducing a Community Safety Zone on Wellington Road 18 between Highway 6 and McTavish Street as this road section contains all of the sensitive community amenities.</a:t>
            </a:r>
          </a:p>
        </p:txBody>
      </p:sp>
      <p:cxnSp>
        <p:nvCxnSpPr>
          <p:cNvPr id="10" name="Straight Connector 9"/>
          <p:cNvCxnSpPr/>
          <p:nvPr/>
        </p:nvCxnSpPr>
        <p:spPr>
          <a:xfrm flipV="1">
            <a:off x="6348919" y="2756170"/>
            <a:ext cx="2581072" cy="2658894"/>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491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Community Safety Zone </a:t>
            </a:r>
            <a:r>
              <a:rPr lang="en-CA" dirty="0" smtClean="0"/>
              <a:t>Recommendations (2 of 9)</a:t>
            </a:r>
            <a:endParaRPr lang="en-CA" dirty="0"/>
          </a:p>
        </p:txBody>
      </p:sp>
      <p:sp>
        <p:nvSpPr>
          <p:cNvPr id="4" name="Footer Placeholder 3"/>
          <p:cNvSpPr>
            <a:spLocks noGrp="1"/>
          </p:cNvSpPr>
          <p:nvPr>
            <p:ph type="ftr" sz="quarter" idx="10"/>
          </p:nvPr>
        </p:nvSpPr>
        <p:spPr/>
        <p:txBody>
          <a:bodyPr/>
          <a:lstStyle/>
          <a:p>
            <a:r>
              <a:rPr lang="en-CA" dirty="0"/>
              <a:t>Wellington RMAP </a:t>
            </a:r>
            <a:r>
              <a:rPr lang="en-CA" dirty="0" smtClean="0"/>
              <a:t>January 2022 </a:t>
            </a:r>
            <a:r>
              <a:rPr lang="en-CA" dirty="0"/>
              <a:t>Roads Committee</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5963" y="920885"/>
            <a:ext cx="10900074" cy="5283279"/>
          </a:xfrm>
          <a:prstGeom prst="rect">
            <a:avLst/>
          </a:prstGeom>
        </p:spPr>
      </p:pic>
      <p:sp>
        <p:nvSpPr>
          <p:cNvPr id="3" name="Content Placeholder 2"/>
          <p:cNvSpPr>
            <a:spLocks noGrp="1"/>
          </p:cNvSpPr>
          <p:nvPr>
            <p:ph idx="1"/>
          </p:nvPr>
        </p:nvSpPr>
        <p:spPr>
          <a:xfrm>
            <a:off x="1096792" y="1442705"/>
            <a:ext cx="9868633" cy="4239638"/>
          </a:xfrm>
          <a:solidFill>
            <a:schemeClr val="bg1"/>
          </a:solidFill>
          <a:ln>
            <a:solidFill>
              <a:schemeClr val="bg1"/>
            </a:solidFill>
          </a:ln>
        </p:spPr>
        <p:txBody>
          <a:bodyPr>
            <a:normAutofit/>
          </a:bodyPr>
          <a:lstStyle/>
          <a:p>
            <a:pPr marL="0" indent="0">
              <a:lnSpc>
                <a:spcPct val="110000"/>
              </a:lnSpc>
              <a:buNone/>
            </a:pPr>
            <a:r>
              <a:rPr lang="en-CA" b="1" dirty="0" smtClean="0"/>
              <a:t>Wellington Road 123 (Wellington Road 5 – Wellington Road 8), Palmerston:</a:t>
            </a:r>
          </a:p>
        </p:txBody>
      </p:sp>
      <p:pic>
        <p:nvPicPr>
          <p:cNvPr id="7" name="Google Shape;302;p17" descr="Roads - Wellington County"/>
          <p:cNvPicPr preferRelativeResize="0"/>
          <p:nvPr/>
        </p:nvPicPr>
        <p:blipFill rotWithShape="1">
          <a:blip r:embed="rId3">
            <a:alphaModFix/>
          </a:blip>
          <a:srcRect/>
          <a:stretch/>
        </p:blipFill>
        <p:spPr>
          <a:xfrm>
            <a:off x="10263797" y="6197346"/>
            <a:ext cx="606946" cy="635508"/>
          </a:xfrm>
          <a:prstGeom prst="rect">
            <a:avLst/>
          </a:prstGeom>
          <a:noFill/>
          <a:ln>
            <a:noFill/>
          </a:ln>
        </p:spPr>
      </p:pic>
      <p:pic>
        <p:nvPicPr>
          <p:cNvPr id="10" name="Picture 9"/>
          <p:cNvPicPr/>
          <p:nvPr/>
        </p:nvPicPr>
        <p:blipFill rotWithShape="1">
          <a:blip r:embed="rId4"/>
          <a:srcRect t="6000" r="11994" b="5985"/>
          <a:stretch/>
        </p:blipFill>
        <p:spPr bwMode="auto">
          <a:xfrm>
            <a:off x="5423719" y="2199436"/>
            <a:ext cx="5230761" cy="3352800"/>
          </a:xfrm>
          <a:prstGeom prst="rect">
            <a:avLst/>
          </a:prstGeom>
          <a:ln>
            <a:noFill/>
          </a:ln>
          <a:extLst>
            <a:ext uri="{53640926-AAD7-44D8-BBD7-CCE9431645EC}">
              <a14:shadowObscured xmlns:a14="http://schemas.microsoft.com/office/drawing/2010/main"/>
            </a:ext>
          </a:extLst>
        </p:spPr>
      </p:pic>
      <p:sp>
        <p:nvSpPr>
          <p:cNvPr id="9" name="Content Placeholder 2"/>
          <p:cNvSpPr txBox="1">
            <a:spLocks/>
          </p:cNvSpPr>
          <p:nvPr/>
        </p:nvSpPr>
        <p:spPr>
          <a:xfrm>
            <a:off x="1096792" y="1974310"/>
            <a:ext cx="4430689" cy="3625984"/>
          </a:xfrm>
          <a:prstGeom prst="rect">
            <a:avLst/>
          </a:prstGeom>
          <a:noFill/>
          <a:ln>
            <a:noFill/>
          </a:ln>
        </p:spPr>
        <p:txBody>
          <a:bodyPr vert="horz" lIns="182880" tIns="182880" rIns="182880" bIns="182880" rtlCol="0">
            <a:normAutofit/>
          </a:bodyPr>
          <a:lst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a:t>SCORE = </a:t>
            </a:r>
            <a:r>
              <a:rPr lang="en-CA" b="1" dirty="0" smtClean="0"/>
              <a:t>18</a:t>
            </a:r>
            <a:endParaRPr lang="en-CA" b="1" dirty="0"/>
          </a:p>
          <a:p>
            <a:pPr marL="0" lvl="0" indent="0">
              <a:buNone/>
            </a:pPr>
            <a:r>
              <a:rPr lang="en-CA" dirty="0" smtClean="0"/>
              <a:t>Recommend </a:t>
            </a:r>
            <a:r>
              <a:rPr lang="en-CA" dirty="0"/>
              <a:t>introducing a Community Safety Zone along Wellington Road 123 from Henry Street east to York Street as this section includes all the more sensitive community amenities including the downtown limits, the park and secondary school</a:t>
            </a:r>
            <a:r>
              <a:rPr lang="en-CA" dirty="0" smtClean="0"/>
              <a:t>.</a:t>
            </a:r>
            <a:endParaRPr lang="en-CA" dirty="0"/>
          </a:p>
        </p:txBody>
      </p:sp>
      <p:cxnSp>
        <p:nvCxnSpPr>
          <p:cNvPr id="8" name="Straight Connector 7"/>
          <p:cNvCxnSpPr/>
          <p:nvPr/>
        </p:nvCxnSpPr>
        <p:spPr>
          <a:xfrm flipV="1">
            <a:off x="6556443" y="3586264"/>
            <a:ext cx="3339829" cy="538264"/>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88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Community Safety Zone Recommendations </a:t>
            </a:r>
            <a:r>
              <a:rPr lang="en-CA" dirty="0" smtClean="0"/>
              <a:t>(3 of 9)</a:t>
            </a:r>
            <a:endParaRPr lang="en-CA" dirty="0"/>
          </a:p>
        </p:txBody>
      </p:sp>
      <p:sp>
        <p:nvSpPr>
          <p:cNvPr id="4" name="Footer Placeholder 3"/>
          <p:cNvSpPr>
            <a:spLocks noGrp="1"/>
          </p:cNvSpPr>
          <p:nvPr>
            <p:ph type="ftr" sz="quarter" idx="10"/>
          </p:nvPr>
        </p:nvSpPr>
        <p:spPr/>
        <p:txBody>
          <a:bodyPr/>
          <a:lstStyle/>
          <a:p>
            <a:r>
              <a:rPr lang="en-CA" dirty="0"/>
              <a:t>Wellington RMAP </a:t>
            </a:r>
            <a:r>
              <a:rPr lang="en-CA" dirty="0" smtClean="0"/>
              <a:t>January 2022 </a:t>
            </a:r>
            <a:r>
              <a:rPr lang="en-CA" dirty="0"/>
              <a:t>Roads Committee</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5963" y="920885"/>
            <a:ext cx="10900074" cy="5283279"/>
          </a:xfrm>
          <a:prstGeom prst="rect">
            <a:avLst/>
          </a:prstGeom>
        </p:spPr>
      </p:pic>
      <p:sp>
        <p:nvSpPr>
          <p:cNvPr id="3" name="Content Placeholder 2"/>
          <p:cNvSpPr>
            <a:spLocks noGrp="1"/>
          </p:cNvSpPr>
          <p:nvPr>
            <p:ph idx="1"/>
          </p:nvPr>
        </p:nvSpPr>
        <p:spPr>
          <a:xfrm>
            <a:off x="1096792" y="1442705"/>
            <a:ext cx="9868633" cy="4239638"/>
          </a:xfrm>
          <a:solidFill>
            <a:schemeClr val="bg1"/>
          </a:solidFill>
          <a:ln>
            <a:solidFill>
              <a:schemeClr val="bg1"/>
            </a:solidFill>
          </a:ln>
        </p:spPr>
        <p:txBody>
          <a:bodyPr>
            <a:normAutofit/>
          </a:bodyPr>
          <a:lstStyle/>
          <a:p>
            <a:pPr marL="0" indent="0">
              <a:lnSpc>
                <a:spcPct val="110000"/>
              </a:lnSpc>
              <a:buNone/>
            </a:pPr>
            <a:r>
              <a:rPr lang="en-CA" b="1" dirty="0" smtClean="0"/>
              <a:t>Wellington Road 11 (Andrews Drive – Wellington Road 8), Drayton:</a:t>
            </a:r>
          </a:p>
        </p:txBody>
      </p:sp>
      <p:pic>
        <p:nvPicPr>
          <p:cNvPr id="7" name="Google Shape;302;p17" descr="Roads - Wellington County"/>
          <p:cNvPicPr preferRelativeResize="0"/>
          <p:nvPr/>
        </p:nvPicPr>
        <p:blipFill rotWithShape="1">
          <a:blip r:embed="rId3">
            <a:alphaModFix/>
          </a:blip>
          <a:srcRect/>
          <a:stretch/>
        </p:blipFill>
        <p:spPr>
          <a:xfrm>
            <a:off x="10263797" y="6197346"/>
            <a:ext cx="606946" cy="635508"/>
          </a:xfrm>
          <a:prstGeom prst="rect">
            <a:avLst/>
          </a:prstGeom>
          <a:noFill/>
          <a:ln>
            <a:noFill/>
          </a:ln>
        </p:spPr>
      </p:pic>
      <p:sp>
        <p:nvSpPr>
          <p:cNvPr id="9" name="Content Placeholder 2"/>
          <p:cNvSpPr txBox="1">
            <a:spLocks/>
          </p:cNvSpPr>
          <p:nvPr/>
        </p:nvSpPr>
        <p:spPr>
          <a:xfrm>
            <a:off x="1113137" y="2062844"/>
            <a:ext cx="4675605" cy="3625984"/>
          </a:xfrm>
          <a:prstGeom prst="rect">
            <a:avLst/>
          </a:prstGeom>
          <a:solidFill>
            <a:schemeClr val="bg1"/>
          </a:solidFill>
          <a:ln>
            <a:solidFill>
              <a:schemeClr val="bg1"/>
            </a:solidFill>
          </a:ln>
        </p:spPr>
        <p:txBody>
          <a:bodyPr vert="horz" lIns="182880" tIns="182880" rIns="182880" bIns="182880" rtlCol="0">
            <a:normAutofit/>
          </a:bodyPr>
          <a:lst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a:t>SCORE = </a:t>
            </a:r>
            <a:r>
              <a:rPr lang="en-CA" b="1" dirty="0" smtClean="0"/>
              <a:t>18</a:t>
            </a:r>
            <a:endParaRPr lang="en-CA" b="1" dirty="0"/>
          </a:p>
          <a:p>
            <a:pPr marL="0" lvl="0" indent="0">
              <a:buNone/>
            </a:pPr>
            <a:r>
              <a:rPr lang="en-CA" dirty="0" smtClean="0"/>
              <a:t>Recommend </a:t>
            </a:r>
            <a:r>
              <a:rPr lang="en-CA" dirty="0"/>
              <a:t>introducing a Community Safety Zone on Wellington Road 11 between Andrews Drive and Spring Street as this road section contains all of the sensitive community </a:t>
            </a:r>
            <a:r>
              <a:rPr lang="en-CA" dirty="0" smtClean="0"/>
              <a:t>amenities (school and vertical grade).</a:t>
            </a:r>
            <a:endParaRPr lang="en-CA" dirty="0"/>
          </a:p>
        </p:txBody>
      </p:sp>
      <p:pic>
        <p:nvPicPr>
          <p:cNvPr id="11" name="Picture 10"/>
          <p:cNvPicPr/>
          <p:nvPr/>
        </p:nvPicPr>
        <p:blipFill rotWithShape="1">
          <a:blip r:embed="rId4" cstate="print">
            <a:extLst>
              <a:ext uri="{28A0092B-C50C-407E-A947-70E740481C1C}">
                <a14:useLocalDpi xmlns:a14="http://schemas.microsoft.com/office/drawing/2010/main" val="0"/>
              </a:ext>
            </a:extLst>
          </a:blip>
          <a:srcRect l="6256"/>
          <a:stretch/>
        </p:blipFill>
        <p:spPr>
          <a:xfrm>
            <a:off x="5921477" y="2271252"/>
            <a:ext cx="4861294" cy="3234372"/>
          </a:xfrm>
          <a:prstGeom prst="rect">
            <a:avLst/>
          </a:prstGeom>
        </p:spPr>
      </p:pic>
      <p:cxnSp>
        <p:nvCxnSpPr>
          <p:cNvPr id="10" name="Straight Connector 9"/>
          <p:cNvCxnSpPr/>
          <p:nvPr/>
        </p:nvCxnSpPr>
        <p:spPr>
          <a:xfrm flipV="1">
            <a:off x="7594060" y="2470826"/>
            <a:ext cx="1595336" cy="2749686"/>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070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Community Safety Zone </a:t>
            </a:r>
            <a:r>
              <a:rPr lang="en-CA" dirty="0" smtClean="0"/>
              <a:t>Recommendations (4 of 9)</a:t>
            </a:r>
            <a:endParaRPr lang="en-CA" dirty="0"/>
          </a:p>
        </p:txBody>
      </p:sp>
      <p:sp>
        <p:nvSpPr>
          <p:cNvPr id="4" name="Footer Placeholder 3"/>
          <p:cNvSpPr>
            <a:spLocks noGrp="1"/>
          </p:cNvSpPr>
          <p:nvPr>
            <p:ph type="ftr" sz="quarter" idx="10"/>
          </p:nvPr>
        </p:nvSpPr>
        <p:spPr/>
        <p:txBody>
          <a:bodyPr/>
          <a:lstStyle/>
          <a:p>
            <a:r>
              <a:rPr lang="en-CA" dirty="0"/>
              <a:t>Wellington RMAP </a:t>
            </a:r>
            <a:r>
              <a:rPr lang="en-CA" dirty="0" smtClean="0"/>
              <a:t>January 2022 </a:t>
            </a:r>
            <a:r>
              <a:rPr lang="en-CA" dirty="0"/>
              <a:t>Roads Committee</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5963" y="920885"/>
            <a:ext cx="10900074" cy="5283279"/>
          </a:xfrm>
          <a:prstGeom prst="rect">
            <a:avLst/>
          </a:prstGeom>
        </p:spPr>
      </p:pic>
      <p:sp>
        <p:nvSpPr>
          <p:cNvPr id="3" name="Content Placeholder 2"/>
          <p:cNvSpPr>
            <a:spLocks noGrp="1"/>
          </p:cNvSpPr>
          <p:nvPr>
            <p:ph idx="1"/>
          </p:nvPr>
        </p:nvSpPr>
        <p:spPr>
          <a:xfrm>
            <a:off x="1096792" y="1442705"/>
            <a:ext cx="9868633" cy="4239638"/>
          </a:xfrm>
          <a:solidFill>
            <a:schemeClr val="bg1"/>
          </a:solidFill>
          <a:ln>
            <a:solidFill>
              <a:schemeClr val="bg1"/>
            </a:solidFill>
          </a:ln>
        </p:spPr>
        <p:txBody>
          <a:bodyPr>
            <a:normAutofit/>
          </a:bodyPr>
          <a:lstStyle/>
          <a:p>
            <a:pPr marL="0" indent="0">
              <a:lnSpc>
                <a:spcPct val="110000"/>
              </a:lnSpc>
              <a:buNone/>
            </a:pPr>
            <a:r>
              <a:rPr lang="en-CA" b="1" dirty="0" smtClean="0"/>
              <a:t>Wellington Road 7 (Ross Street to First Line), Elora &amp; Salem:</a:t>
            </a:r>
          </a:p>
        </p:txBody>
      </p:sp>
      <p:pic>
        <p:nvPicPr>
          <p:cNvPr id="7" name="Google Shape;302;p17" descr="Roads - Wellington County"/>
          <p:cNvPicPr preferRelativeResize="0"/>
          <p:nvPr/>
        </p:nvPicPr>
        <p:blipFill rotWithShape="1">
          <a:blip r:embed="rId3">
            <a:alphaModFix/>
          </a:blip>
          <a:srcRect/>
          <a:stretch/>
        </p:blipFill>
        <p:spPr>
          <a:xfrm>
            <a:off x="10263797" y="6197346"/>
            <a:ext cx="606946" cy="635508"/>
          </a:xfrm>
          <a:prstGeom prst="rect">
            <a:avLst/>
          </a:prstGeom>
          <a:noFill/>
          <a:ln>
            <a:noFill/>
          </a:ln>
        </p:spPr>
      </p:pic>
      <p:sp>
        <p:nvSpPr>
          <p:cNvPr id="9" name="Content Placeholder 2"/>
          <p:cNvSpPr txBox="1">
            <a:spLocks/>
          </p:cNvSpPr>
          <p:nvPr/>
        </p:nvSpPr>
        <p:spPr>
          <a:xfrm>
            <a:off x="1113137" y="2062844"/>
            <a:ext cx="4675605" cy="3625984"/>
          </a:xfrm>
          <a:prstGeom prst="rect">
            <a:avLst/>
          </a:prstGeom>
          <a:solidFill>
            <a:schemeClr val="bg1"/>
          </a:solidFill>
          <a:ln>
            <a:solidFill>
              <a:schemeClr val="bg1"/>
            </a:solidFill>
          </a:ln>
        </p:spPr>
        <p:txBody>
          <a:bodyPr vert="horz" lIns="182880" tIns="182880" rIns="182880" bIns="182880" rtlCol="0">
            <a:normAutofit/>
          </a:bodyPr>
          <a:lst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a:t>SCORE = </a:t>
            </a:r>
            <a:r>
              <a:rPr lang="en-CA" b="1" dirty="0" smtClean="0"/>
              <a:t>18</a:t>
            </a:r>
            <a:endParaRPr lang="en-CA" b="1" dirty="0"/>
          </a:p>
          <a:p>
            <a:pPr marL="0" lvl="0" indent="0">
              <a:buNone/>
            </a:pPr>
            <a:r>
              <a:rPr lang="en-CA" dirty="0" smtClean="0"/>
              <a:t>Recommend </a:t>
            </a:r>
            <a:r>
              <a:rPr lang="en-CA" dirty="0"/>
              <a:t>introducing a Community Safety Zone on the portion of Wellington Road 7 between Wellington Road 21 and Speers Road as this road section contains the major community </a:t>
            </a:r>
            <a:r>
              <a:rPr lang="en-CA" dirty="0" smtClean="0"/>
              <a:t>amenities.</a:t>
            </a:r>
          </a:p>
        </p:txBody>
      </p:sp>
      <p:pic>
        <p:nvPicPr>
          <p:cNvPr id="10" name="Picture 9"/>
          <p:cNvPicPr/>
          <p:nvPr/>
        </p:nvPicPr>
        <p:blipFill rotWithShape="1">
          <a:blip r:embed="rId4" cstate="print">
            <a:extLst>
              <a:ext uri="{28A0092B-C50C-407E-A947-70E740481C1C}">
                <a14:useLocalDpi xmlns:a14="http://schemas.microsoft.com/office/drawing/2010/main" val="0"/>
              </a:ext>
            </a:extLst>
          </a:blip>
          <a:srcRect l="14562" r="4636"/>
          <a:stretch/>
        </p:blipFill>
        <p:spPr>
          <a:xfrm>
            <a:off x="5788742" y="2087160"/>
            <a:ext cx="4933336" cy="3467100"/>
          </a:xfrm>
          <a:prstGeom prst="rect">
            <a:avLst/>
          </a:prstGeom>
        </p:spPr>
      </p:pic>
      <p:cxnSp>
        <p:nvCxnSpPr>
          <p:cNvPr id="11" name="Straight Connector 10"/>
          <p:cNvCxnSpPr/>
          <p:nvPr/>
        </p:nvCxnSpPr>
        <p:spPr>
          <a:xfrm>
            <a:off x="6543472" y="2438400"/>
            <a:ext cx="2743200" cy="2749685"/>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794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Community Safety Zone Recommendations </a:t>
            </a:r>
            <a:r>
              <a:rPr lang="en-CA" dirty="0" smtClean="0"/>
              <a:t>(5 of 9)</a:t>
            </a:r>
            <a:endParaRPr lang="en-CA" dirty="0"/>
          </a:p>
        </p:txBody>
      </p:sp>
      <p:sp>
        <p:nvSpPr>
          <p:cNvPr id="4" name="Footer Placeholder 3"/>
          <p:cNvSpPr>
            <a:spLocks noGrp="1"/>
          </p:cNvSpPr>
          <p:nvPr>
            <p:ph type="ftr" sz="quarter" idx="10"/>
          </p:nvPr>
        </p:nvSpPr>
        <p:spPr/>
        <p:txBody>
          <a:bodyPr/>
          <a:lstStyle/>
          <a:p>
            <a:r>
              <a:rPr lang="en-CA" dirty="0"/>
              <a:t>Wellington RMAP </a:t>
            </a:r>
            <a:r>
              <a:rPr lang="en-CA" dirty="0" smtClean="0"/>
              <a:t>January 2022 </a:t>
            </a:r>
            <a:r>
              <a:rPr lang="en-CA" dirty="0"/>
              <a:t>Roads Committee</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5963" y="920885"/>
            <a:ext cx="10900074" cy="5283279"/>
          </a:xfrm>
          <a:prstGeom prst="rect">
            <a:avLst/>
          </a:prstGeom>
        </p:spPr>
      </p:pic>
      <p:sp>
        <p:nvSpPr>
          <p:cNvPr id="3" name="Content Placeholder 2"/>
          <p:cNvSpPr>
            <a:spLocks noGrp="1"/>
          </p:cNvSpPr>
          <p:nvPr>
            <p:ph idx="1"/>
          </p:nvPr>
        </p:nvSpPr>
        <p:spPr>
          <a:xfrm>
            <a:off x="1096792" y="1442705"/>
            <a:ext cx="9868633" cy="4239638"/>
          </a:xfrm>
          <a:solidFill>
            <a:schemeClr val="bg1"/>
          </a:solidFill>
          <a:ln>
            <a:solidFill>
              <a:schemeClr val="bg1"/>
            </a:solidFill>
          </a:ln>
        </p:spPr>
        <p:txBody>
          <a:bodyPr>
            <a:normAutofit/>
          </a:bodyPr>
          <a:lstStyle/>
          <a:p>
            <a:pPr marL="0" indent="0">
              <a:lnSpc>
                <a:spcPct val="110000"/>
              </a:lnSpc>
              <a:buNone/>
            </a:pPr>
            <a:r>
              <a:rPr lang="en-CA" b="1" dirty="0" smtClean="0"/>
              <a:t>Wellington Road 24 (Church Street to Jane Street), Hillsburgh:</a:t>
            </a:r>
          </a:p>
        </p:txBody>
      </p:sp>
      <p:pic>
        <p:nvPicPr>
          <p:cNvPr id="7" name="Google Shape;302;p17" descr="Roads - Wellington County"/>
          <p:cNvPicPr preferRelativeResize="0"/>
          <p:nvPr/>
        </p:nvPicPr>
        <p:blipFill rotWithShape="1">
          <a:blip r:embed="rId3">
            <a:alphaModFix/>
          </a:blip>
          <a:srcRect/>
          <a:stretch/>
        </p:blipFill>
        <p:spPr>
          <a:xfrm>
            <a:off x="10263797" y="6197346"/>
            <a:ext cx="606946" cy="635508"/>
          </a:xfrm>
          <a:prstGeom prst="rect">
            <a:avLst/>
          </a:prstGeom>
          <a:noFill/>
          <a:ln>
            <a:noFill/>
          </a:ln>
        </p:spPr>
      </p:pic>
      <p:sp>
        <p:nvSpPr>
          <p:cNvPr id="9" name="Content Placeholder 2"/>
          <p:cNvSpPr txBox="1">
            <a:spLocks/>
          </p:cNvSpPr>
          <p:nvPr/>
        </p:nvSpPr>
        <p:spPr>
          <a:xfrm>
            <a:off x="1113136" y="2062844"/>
            <a:ext cx="5793501" cy="3625984"/>
          </a:xfrm>
          <a:prstGeom prst="rect">
            <a:avLst/>
          </a:prstGeom>
          <a:solidFill>
            <a:schemeClr val="bg1"/>
          </a:solidFill>
          <a:ln>
            <a:solidFill>
              <a:schemeClr val="bg1"/>
            </a:solidFill>
          </a:ln>
        </p:spPr>
        <p:txBody>
          <a:bodyPr vert="horz" lIns="182880" tIns="182880" rIns="182880" bIns="182880" rtlCol="0">
            <a:normAutofit fontScale="92500"/>
          </a:bodyPr>
          <a:lst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a:t>SCORE = </a:t>
            </a:r>
            <a:r>
              <a:rPr lang="en-CA" b="1" dirty="0" smtClean="0"/>
              <a:t>18</a:t>
            </a:r>
            <a:endParaRPr lang="en-CA" b="1" dirty="0"/>
          </a:p>
          <a:p>
            <a:pPr marL="0" lvl="0" indent="0">
              <a:buNone/>
            </a:pPr>
            <a:r>
              <a:rPr lang="en-CA" dirty="0" smtClean="0"/>
              <a:t>Recommend </a:t>
            </a:r>
            <a:r>
              <a:rPr lang="en-CA" dirty="0"/>
              <a:t>introducing a Community Safety Zone on Wellington Road 24 between Church Street and Station Street as this road section contains the majority of the community amenities and has the most pedestrian traffic</a:t>
            </a:r>
            <a:r>
              <a:rPr lang="en-CA" dirty="0" smtClean="0"/>
              <a:t>.</a:t>
            </a:r>
          </a:p>
          <a:p>
            <a:pPr marL="0" lvl="0" indent="0">
              <a:buNone/>
            </a:pPr>
            <a:r>
              <a:rPr lang="en-CA" dirty="0"/>
              <a:t>Alternative road safety measures were recommended surrounding the elementary school as part of the Speed Management Corridor Reviews</a:t>
            </a:r>
            <a:r>
              <a:rPr lang="en-CA" dirty="0" smtClean="0"/>
              <a:t>.</a:t>
            </a:r>
            <a:endParaRPr lang="en-CA" dirty="0"/>
          </a:p>
        </p:txBody>
      </p:sp>
      <p:pic>
        <p:nvPicPr>
          <p:cNvPr id="11" name="Picture 10"/>
          <p:cNvPicPr/>
          <p:nvPr/>
        </p:nvPicPr>
        <p:blipFill rotWithShape="1">
          <a:blip r:embed="rId4">
            <a:extLst>
              <a:ext uri="{28A0092B-C50C-407E-A947-70E740481C1C}">
                <a14:useLocalDpi xmlns:a14="http://schemas.microsoft.com/office/drawing/2010/main" val="0"/>
              </a:ext>
            </a:extLst>
          </a:blip>
          <a:srcRect l="10940" t="7996" r="6537"/>
          <a:stretch/>
        </p:blipFill>
        <p:spPr>
          <a:xfrm>
            <a:off x="7010400" y="2122951"/>
            <a:ext cx="3774332" cy="3445705"/>
          </a:xfrm>
          <a:prstGeom prst="rect">
            <a:avLst/>
          </a:prstGeom>
        </p:spPr>
      </p:pic>
      <p:cxnSp>
        <p:nvCxnSpPr>
          <p:cNvPr id="10" name="Straight Connector 9"/>
          <p:cNvCxnSpPr/>
          <p:nvPr/>
        </p:nvCxnSpPr>
        <p:spPr>
          <a:xfrm>
            <a:off x="7841957" y="3057398"/>
            <a:ext cx="1660187" cy="1712068"/>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109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Community Safety Zone</a:t>
            </a:r>
            <a:r>
              <a:rPr lang="en-CA" dirty="0" smtClean="0"/>
              <a:t> Recommendations (6 of 9)</a:t>
            </a:r>
            <a:endParaRPr lang="en-CA" dirty="0"/>
          </a:p>
        </p:txBody>
      </p:sp>
      <p:sp>
        <p:nvSpPr>
          <p:cNvPr id="4" name="Footer Placeholder 3"/>
          <p:cNvSpPr>
            <a:spLocks noGrp="1"/>
          </p:cNvSpPr>
          <p:nvPr>
            <p:ph type="ftr" sz="quarter" idx="10"/>
          </p:nvPr>
        </p:nvSpPr>
        <p:spPr/>
        <p:txBody>
          <a:bodyPr/>
          <a:lstStyle/>
          <a:p>
            <a:r>
              <a:rPr lang="en-CA" dirty="0"/>
              <a:t>Wellington RMAP </a:t>
            </a:r>
            <a:r>
              <a:rPr lang="en-CA" dirty="0" smtClean="0"/>
              <a:t>January 2022 </a:t>
            </a:r>
            <a:r>
              <a:rPr lang="en-CA" dirty="0"/>
              <a:t>Roads Committee</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5963" y="920885"/>
            <a:ext cx="10900074" cy="5283279"/>
          </a:xfrm>
          <a:prstGeom prst="rect">
            <a:avLst/>
          </a:prstGeom>
        </p:spPr>
      </p:pic>
      <p:sp>
        <p:nvSpPr>
          <p:cNvPr id="3" name="Content Placeholder 2"/>
          <p:cNvSpPr>
            <a:spLocks noGrp="1"/>
          </p:cNvSpPr>
          <p:nvPr>
            <p:ph idx="1"/>
          </p:nvPr>
        </p:nvSpPr>
        <p:spPr>
          <a:xfrm>
            <a:off x="1096792" y="1442705"/>
            <a:ext cx="9868633" cy="4239638"/>
          </a:xfrm>
          <a:solidFill>
            <a:schemeClr val="bg1"/>
          </a:solidFill>
          <a:ln>
            <a:solidFill>
              <a:schemeClr val="bg1"/>
            </a:solidFill>
          </a:ln>
        </p:spPr>
        <p:txBody>
          <a:bodyPr>
            <a:normAutofit/>
          </a:bodyPr>
          <a:lstStyle/>
          <a:p>
            <a:pPr marL="0" indent="0">
              <a:lnSpc>
                <a:spcPct val="110000"/>
              </a:lnSpc>
              <a:buNone/>
            </a:pPr>
            <a:r>
              <a:rPr lang="en-CA" b="1" dirty="0" smtClean="0"/>
              <a:t>Wellington Road 46 (Wellington Road 34 to Gilmour Drive), Aberfoyle:</a:t>
            </a:r>
          </a:p>
        </p:txBody>
      </p:sp>
      <p:pic>
        <p:nvPicPr>
          <p:cNvPr id="7" name="Google Shape;302;p17" descr="Roads - Wellington County"/>
          <p:cNvPicPr preferRelativeResize="0"/>
          <p:nvPr/>
        </p:nvPicPr>
        <p:blipFill rotWithShape="1">
          <a:blip r:embed="rId3">
            <a:alphaModFix/>
          </a:blip>
          <a:srcRect/>
          <a:stretch/>
        </p:blipFill>
        <p:spPr>
          <a:xfrm>
            <a:off x="10263797" y="6197346"/>
            <a:ext cx="606946" cy="635508"/>
          </a:xfrm>
          <a:prstGeom prst="rect">
            <a:avLst/>
          </a:prstGeom>
          <a:noFill/>
          <a:ln>
            <a:noFill/>
          </a:ln>
        </p:spPr>
      </p:pic>
      <p:sp>
        <p:nvSpPr>
          <p:cNvPr id="9" name="Content Placeholder 2"/>
          <p:cNvSpPr txBox="1">
            <a:spLocks/>
          </p:cNvSpPr>
          <p:nvPr/>
        </p:nvSpPr>
        <p:spPr>
          <a:xfrm>
            <a:off x="1113136" y="2123768"/>
            <a:ext cx="4115165" cy="3565060"/>
          </a:xfrm>
          <a:prstGeom prst="rect">
            <a:avLst/>
          </a:prstGeom>
          <a:solidFill>
            <a:schemeClr val="bg1"/>
          </a:solidFill>
          <a:ln>
            <a:solidFill>
              <a:schemeClr val="bg1"/>
            </a:solidFill>
          </a:ln>
        </p:spPr>
        <p:txBody>
          <a:bodyPr vert="horz" lIns="182880" tIns="182880" rIns="182880" bIns="182880" rtlCol="0">
            <a:normAutofit/>
          </a:bodyPr>
          <a:lst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a:t>SCORE = </a:t>
            </a:r>
            <a:r>
              <a:rPr lang="en-CA" b="1" dirty="0" smtClean="0"/>
              <a:t>18</a:t>
            </a:r>
            <a:endParaRPr lang="en-CA" b="1" dirty="0"/>
          </a:p>
          <a:p>
            <a:pPr marL="0" lvl="0" indent="0">
              <a:buNone/>
            </a:pPr>
            <a:r>
              <a:rPr lang="en-CA" dirty="0" smtClean="0"/>
              <a:t>Recommend </a:t>
            </a:r>
            <a:r>
              <a:rPr lang="en-CA" dirty="0"/>
              <a:t>introducing a Community Safety Zone on Wellington Road 46 through Aberfoyle both north and south of Old Brock </a:t>
            </a:r>
            <a:r>
              <a:rPr lang="en-CA" dirty="0" smtClean="0"/>
              <a:t>Road.</a:t>
            </a:r>
          </a:p>
        </p:txBody>
      </p:sp>
      <p:pic>
        <p:nvPicPr>
          <p:cNvPr id="12" name="Picture 11"/>
          <p:cNvPicPr/>
          <p:nvPr/>
        </p:nvPicPr>
        <p:blipFill>
          <a:blip r:embed="rId4"/>
          <a:stretch>
            <a:fillRect/>
          </a:stretch>
        </p:blipFill>
        <p:spPr>
          <a:xfrm>
            <a:off x="5228302" y="2123768"/>
            <a:ext cx="5513439" cy="3379085"/>
          </a:xfrm>
          <a:prstGeom prst="rect">
            <a:avLst/>
          </a:prstGeom>
        </p:spPr>
      </p:pic>
      <p:cxnSp>
        <p:nvCxnSpPr>
          <p:cNvPr id="10" name="Straight Connector 9"/>
          <p:cNvCxnSpPr/>
          <p:nvPr/>
        </p:nvCxnSpPr>
        <p:spPr>
          <a:xfrm>
            <a:off x="6621294" y="3041515"/>
            <a:ext cx="2042808" cy="1225685"/>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738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Agenda</a:t>
            </a:r>
          </a:p>
        </p:txBody>
      </p:sp>
      <p:sp>
        <p:nvSpPr>
          <p:cNvPr id="4" name="Footer Placeholder 3"/>
          <p:cNvSpPr>
            <a:spLocks noGrp="1"/>
          </p:cNvSpPr>
          <p:nvPr>
            <p:ph type="ftr" sz="quarter" idx="10"/>
          </p:nvPr>
        </p:nvSpPr>
        <p:spPr/>
        <p:txBody>
          <a:bodyPr/>
          <a:lstStyle/>
          <a:p>
            <a:r>
              <a:rPr lang="en-CA" dirty="0"/>
              <a:t>Wellington RMAP </a:t>
            </a:r>
            <a:r>
              <a:rPr lang="en-CA" dirty="0" smtClean="0"/>
              <a:t>January 2022 </a:t>
            </a:r>
            <a:r>
              <a:rPr lang="en-CA" dirty="0"/>
              <a:t>Roads Committee</a:t>
            </a:r>
          </a:p>
        </p:txBody>
      </p:sp>
      <p:sp>
        <p:nvSpPr>
          <p:cNvPr id="5" name="Content Placeholder 2"/>
          <p:cNvSpPr>
            <a:spLocks noGrp="1"/>
          </p:cNvSpPr>
          <p:nvPr>
            <p:ph idx="1"/>
          </p:nvPr>
        </p:nvSpPr>
        <p:spPr>
          <a:xfrm>
            <a:off x="2571709" y="1360421"/>
            <a:ext cx="2764558" cy="565041"/>
          </a:xfrm>
        </p:spPr>
        <p:txBody>
          <a:bodyPr numCol="1">
            <a:noAutofit/>
          </a:bodyPr>
          <a:lstStyle/>
          <a:p>
            <a:pPr marL="0" indent="0">
              <a:buNone/>
            </a:pPr>
            <a:r>
              <a:rPr lang="en-CA" b="1" dirty="0">
                <a:solidFill>
                  <a:schemeClr val="tx1">
                    <a:lumMod val="75000"/>
                    <a:lumOff val="25000"/>
                  </a:schemeClr>
                </a:solidFill>
              </a:rPr>
              <a:t>Overview</a:t>
            </a:r>
          </a:p>
        </p:txBody>
      </p:sp>
      <p:pic>
        <p:nvPicPr>
          <p:cNvPr id="6" name="Picture 5" descr="&quot;&quot;"/>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9928" y="1036790"/>
            <a:ext cx="1224366" cy="1212478"/>
          </a:xfrm>
          <a:prstGeom prst="rect">
            <a:avLst/>
          </a:prstGeom>
        </p:spPr>
      </p:pic>
      <p:pic>
        <p:nvPicPr>
          <p:cNvPr id="7" name="Picture 6" descr="&quot;&quot;"/>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9646" y="2783353"/>
            <a:ext cx="1164931" cy="1176818"/>
          </a:xfrm>
          <a:prstGeom prst="rect">
            <a:avLst/>
          </a:prstGeom>
        </p:spPr>
      </p:pic>
      <p:sp>
        <p:nvSpPr>
          <p:cNvPr id="8" name="Rectangle 7"/>
          <p:cNvSpPr/>
          <p:nvPr/>
        </p:nvSpPr>
        <p:spPr>
          <a:xfrm>
            <a:off x="2568981" y="4893975"/>
            <a:ext cx="6181606" cy="461665"/>
          </a:xfrm>
          <a:prstGeom prst="rect">
            <a:avLst/>
          </a:prstGeom>
        </p:spPr>
        <p:txBody>
          <a:bodyPr wrap="square">
            <a:spAutoFit/>
          </a:bodyPr>
          <a:lstStyle/>
          <a:p>
            <a:r>
              <a:rPr lang="en-CA" sz="2400" b="1" dirty="0">
                <a:solidFill>
                  <a:schemeClr val="tx1">
                    <a:lumMod val="75000"/>
                    <a:lumOff val="25000"/>
                  </a:schemeClr>
                </a:solidFill>
              </a:rPr>
              <a:t>Discussion</a:t>
            </a:r>
          </a:p>
        </p:txBody>
      </p:sp>
      <p:pic>
        <p:nvPicPr>
          <p:cNvPr id="9" name="Picture 8" descr="&quot;&quot;"/>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99646" y="4494256"/>
            <a:ext cx="1117383" cy="1200592"/>
          </a:xfrm>
          <a:prstGeom prst="rect">
            <a:avLst/>
          </a:prstGeom>
        </p:spPr>
      </p:pic>
      <p:sp>
        <p:nvSpPr>
          <p:cNvPr id="10" name="TextBox 9"/>
          <p:cNvSpPr txBox="1"/>
          <p:nvPr/>
        </p:nvSpPr>
        <p:spPr>
          <a:xfrm>
            <a:off x="2568980" y="2556154"/>
            <a:ext cx="6884736" cy="1569660"/>
          </a:xfrm>
          <a:prstGeom prst="rect">
            <a:avLst/>
          </a:prstGeom>
          <a:noFill/>
        </p:spPr>
        <p:txBody>
          <a:bodyPr wrap="square" rtlCol="0">
            <a:spAutoFit/>
          </a:bodyPr>
          <a:lstStyle/>
          <a:p>
            <a:r>
              <a:rPr lang="en-CA" sz="2400" b="1" dirty="0" smtClean="0">
                <a:solidFill>
                  <a:schemeClr val="tx1">
                    <a:lumMod val="75000"/>
                    <a:lumOff val="25000"/>
                  </a:schemeClr>
                </a:solidFill>
              </a:rPr>
              <a:t>Approach</a:t>
            </a:r>
            <a:endParaRPr lang="en-CA" sz="2400" b="1" dirty="0">
              <a:solidFill>
                <a:schemeClr val="tx1">
                  <a:lumMod val="75000"/>
                  <a:lumOff val="25000"/>
                </a:schemeClr>
              </a:solidFill>
            </a:endParaRPr>
          </a:p>
          <a:p>
            <a:pPr marL="342900" indent="-342900">
              <a:buFont typeface="Arial" panose="020B0604020202020204" pitchFamily="34" charset="0"/>
              <a:buChar char="•"/>
            </a:pPr>
            <a:r>
              <a:rPr lang="en-CA" sz="2400" dirty="0">
                <a:solidFill>
                  <a:schemeClr val="tx1">
                    <a:lumMod val="75000"/>
                    <a:lumOff val="25000"/>
                  </a:schemeClr>
                </a:solidFill>
              </a:rPr>
              <a:t>Corridors Assessed</a:t>
            </a:r>
          </a:p>
          <a:p>
            <a:pPr marL="342900" indent="-342900">
              <a:buFont typeface="Arial" panose="020B0604020202020204" pitchFamily="34" charset="0"/>
              <a:buChar char="•"/>
            </a:pPr>
            <a:r>
              <a:rPr lang="en-CA" sz="2400" dirty="0" smtClean="0">
                <a:solidFill>
                  <a:schemeClr val="tx1">
                    <a:lumMod val="75000"/>
                    <a:lumOff val="25000"/>
                  </a:schemeClr>
                </a:solidFill>
              </a:rPr>
              <a:t>Community Safety </a:t>
            </a:r>
            <a:r>
              <a:rPr lang="en-CA" sz="2400" dirty="0">
                <a:solidFill>
                  <a:schemeClr val="tx1">
                    <a:lumMod val="75000"/>
                    <a:lumOff val="25000"/>
                  </a:schemeClr>
                </a:solidFill>
              </a:rPr>
              <a:t>Z</a:t>
            </a:r>
            <a:r>
              <a:rPr lang="en-CA" sz="2400" dirty="0" smtClean="0">
                <a:solidFill>
                  <a:schemeClr val="tx1">
                    <a:lumMod val="75000"/>
                    <a:lumOff val="25000"/>
                  </a:schemeClr>
                </a:solidFill>
              </a:rPr>
              <a:t>one Scoring</a:t>
            </a:r>
            <a:endParaRPr lang="en-CA" sz="2400" dirty="0">
              <a:solidFill>
                <a:schemeClr val="tx1">
                  <a:lumMod val="75000"/>
                  <a:lumOff val="25000"/>
                </a:schemeClr>
              </a:solidFill>
            </a:endParaRPr>
          </a:p>
          <a:p>
            <a:pPr marL="342900" indent="-342900">
              <a:buFont typeface="Arial" panose="020B0604020202020204" pitchFamily="34" charset="0"/>
              <a:buChar char="•"/>
            </a:pPr>
            <a:r>
              <a:rPr lang="en-CA" sz="2400" dirty="0" smtClean="0">
                <a:solidFill>
                  <a:schemeClr val="tx1">
                    <a:lumMod val="75000"/>
                    <a:lumOff val="25000"/>
                  </a:schemeClr>
                </a:solidFill>
              </a:rPr>
              <a:t>Community Safety Zone Recommendations</a:t>
            </a:r>
            <a:endParaRPr lang="en-CA" sz="2400" dirty="0">
              <a:solidFill>
                <a:schemeClr val="tx1">
                  <a:lumMod val="75000"/>
                  <a:lumOff val="25000"/>
                </a:schemeClr>
              </a:solidFill>
            </a:endParaRPr>
          </a:p>
        </p:txBody>
      </p:sp>
      <p:pic>
        <p:nvPicPr>
          <p:cNvPr id="11" name="Google Shape;302;p17" descr="Roads - Wellington County"/>
          <p:cNvPicPr preferRelativeResize="0"/>
          <p:nvPr/>
        </p:nvPicPr>
        <p:blipFill rotWithShape="1">
          <a:blip r:embed="rId6">
            <a:alphaModFix/>
          </a:blip>
          <a:srcRect/>
          <a:stretch/>
        </p:blipFill>
        <p:spPr>
          <a:xfrm>
            <a:off x="10263797" y="6197346"/>
            <a:ext cx="606946" cy="635508"/>
          </a:xfrm>
          <a:prstGeom prst="rect">
            <a:avLst/>
          </a:prstGeom>
          <a:noFill/>
          <a:ln>
            <a:noFill/>
          </a:ln>
        </p:spPr>
      </p:pic>
    </p:spTree>
    <p:extLst>
      <p:ext uri="{BB962C8B-B14F-4D97-AF65-F5344CB8AC3E}">
        <p14:creationId xmlns:p14="http://schemas.microsoft.com/office/powerpoint/2010/main" val="416364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Community Safety Zone</a:t>
            </a:r>
            <a:r>
              <a:rPr lang="en-CA" dirty="0" smtClean="0"/>
              <a:t> Recommendations (7 of 9)</a:t>
            </a:r>
            <a:endParaRPr lang="en-CA" dirty="0"/>
          </a:p>
        </p:txBody>
      </p:sp>
      <p:sp>
        <p:nvSpPr>
          <p:cNvPr id="4" name="Footer Placeholder 3"/>
          <p:cNvSpPr>
            <a:spLocks noGrp="1"/>
          </p:cNvSpPr>
          <p:nvPr>
            <p:ph type="ftr" sz="quarter" idx="10"/>
          </p:nvPr>
        </p:nvSpPr>
        <p:spPr/>
        <p:txBody>
          <a:bodyPr/>
          <a:lstStyle/>
          <a:p>
            <a:r>
              <a:rPr lang="en-CA" dirty="0"/>
              <a:t>Wellington RMAP </a:t>
            </a:r>
            <a:r>
              <a:rPr lang="en-CA" dirty="0" smtClean="0"/>
              <a:t>January 2022 </a:t>
            </a:r>
            <a:r>
              <a:rPr lang="en-CA" dirty="0"/>
              <a:t>Roads Committee</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5963" y="920885"/>
            <a:ext cx="10900074" cy="5283279"/>
          </a:xfrm>
          <a:prstGeom prst="rect">
            <a:avLst/>
          </a:prstGeom>
        </p:spPr>
      </p:pic>
      <p:sp>
        <p:nvSpPr>
          <p:cNvPr id="3" name="Content Placeholder 2"/>
          <p:cNvSpPr>
            <a:spLocks noGrp="1"/>
          </p:cNvSpPr>
          <p:nvPr>
            <p:ph idx="1"/>
          </p:nvPr>
        </p:nvSpPr>
        <p:spPr>
          <a:xfrm>
            <a:off x="1096792" y="1442705"/>
            <a:ext cx="9868633" cy="4239638"/>
          </a:xfrm>
          <a:solidFill>
            <a:schemeClr val="bg1"/>
          </a:solidFill>
          <a:ln>
            <a:solidFill>
              <a:schemeClr val="bg1"/>
            </a:solidFill>
          </a:ln>
        </p:spPr>
        <p:txBody>
          <a:bodyPr>
            <a:normAutofit/>
          </a:bodyPr>
          <a:lstStyle/>
          <a:p>
            <a:pPr marL="0" indent="0">
              <a:lnSpc>
                <a:spcPct val="110000"/>
              </a:lnSpc>
              <a:buNone/>
            </a:pPr>
            <a:r>
              <a:rPr lang="en-CA" b="1" dirty="0" smtClean="0"/>
              <a:t>Wellington Road 18 (Wellington Road 21 to Chapel Street), Elora &amp; Salem:</a:t>
            </a:r>
          </a:p>
        </p:txBody>
      </p:sp>
      <p:pic>
        <p:nvPicPr>
          <p:cNvPr id="7" name="Google Shape;302;p17" descr="Roads - Wellington County"/>
          <p:cNvPicPr preferRelativeResize="0"/>
          <p:nvPr/>
        </p:nvPicPr>
        <p:blipFill rotWithShape="1">
          <a:blip r:embed="rId3">
            <a:alphaModFix/>
          </a:blip>
          <a:srcRect/>
          <a:stretch/>
        </p:blipFill>
        <p:spPr>
          <a:xfrm>
            <a:off x="10263797" y="6197346"/>
            <a:ext cx="606946" cy="635508"/>
          </a:xfrm>
          <a:prstGeom prst="rect">
            <a:avLst/>
          </a:prstGeom>
          <a:noFill/>
          <a:ln>
            <a:noFill/>
          </a:ln>
        </p:spPr>
      </p:pic>
      <p:sp>
        <p:nvSpPr>
          <p:cNvPr id="9" name="Content Placeholder 2"/>
          <p:cNvSpPr txBox="1">
            <a:spLocks/>
          </p:cNvSpPr>
          <p:nvPr/>
        </p:nvSpPr>
        <p:spPr>
          <a:xfrm>
            <a:off x="1113135" y="2249128"/>
            <a:ext cx="4937469" cy="3439699"/>
          </a:xfrm>
          <a:prstGeom prst="rect">
            <a:avLst/>
          </a:prstGeom>
          <a:solidFill>
            <a:schemeClr val="bg1"/>
          </a:solidFill>
          <a:ln>
            <a:solidFill>
              <a:schemeClr val="bg1"/>
            </a:solidFill>
          </a:ln>
        </p:spPr>
        <p:txBody>
          <a:bodyPr vert="horz" lIns="182880" tIns="182880" rIns="182880" bIns="182880" rtlCol="0">
            <a:normAutofit/>
          </a:bodyPr>
          <a:lst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a:t>SCORE = </a:t>
            </a:r>
            <a:r>
              <a:rPr lang="en-CA" b="1" dirty="0" smtClean="0"/>
              <a:t>17 </a:t>
            </a:r>
            <a:r>
              <a:rPr lang="en-CA" b="1" i="1" dirty="0" smtClean="0"/>
              <a:t>(3 HIGH-RISK)</a:t>
            </a:r>
            <a:endParaRPr lang="en-CA" b="1" i="1" dirty="0"/>
          </a:p>
          <a:p>
            <a:pPr marL="0" lvl="0" indent="0">
              <a:buNone/>
            </a:pPr>
            <a:r>
              <a:rPr lang="en-CA" dirty="0" smtClean="0"/>
              <a:t>Recommend </a:t>
            </a:r>
            <a:r>
              <a:rPr lang="en-CA" dirty="0"/>
              <a:t>introducing a Community Safety Zone on a portion of Wellington Road 18 fronting the Elora Public School and the Elora Quarry Conservation Area.  </a:t>
            </a:r>
            <a:r>
              <a:rPr lang="en-CA" dirty="0" smtClean="0"/>
              <a:t/>
            </a:r>
            <a:br>
              <a:rPr lang="en-CA" dirty="0" smtClean="0"/>
            </a:br>
            <a:r>
              <a:rPr lang="en-CA" dirty="0" smtClean="0"/>
              <a:t>The </a:t>
            </a:r>
            <a:r>
              <a:rPr lang="en-CA" dirty="0"/>
              <a:t>limits of this zone are recommended to be between Chapel Street and </a:t>
            </a:r>
            <a:r>
              <a:rPr lang="en-CA" dirty="0" err="1"/>
              <a:t>Kertland</a:t>
            </a:r>
            <a:r>
              <a:rPr lang="en-CA" dirty="0"/>
              <a:t> Street</a:t>
            </a:r>
            <a:r>
              <a:rPr lang="en-CA" dirty="0" smtClean="0"/>
              <a:t>.</a:t>
            </a:r>
            <a:endParaRPr lang="en-CA" dirty="0"/>
          </a:p>
        </p:txBody>
      </p:sp>
      <p:pic>
        <p:nvPicPr>
          <p:cNvPr id="10" name="Picture 9"/>
          <p:cNvPicPr/>
          <p:nvPr/>
        </p:nvPicPr>
        <p:blipFill rotWithShape="1">
          <a:blip r:embed="rId4"/>
          <a:srcRect l="17131" t="10767" b="2390"/>
          <a:stretch/>
        </p:blipFill>
        <p:spPr bwMode="auto">
          <a:xfrm>
            <a:off x="6180306" y="2249129"/>
            <a:ext cx="4605364" cy="3221760"/>
          </a:xfrm>
          <a:prstGeom prst="rect">
            <a:avLst/>
          </a:prstGeom>
          <a:ln>
            <a:noFill/>
          </a:ln>
          <a:extLst>
            <a:ext uri="{53640926-AAD7-44D8-BBD7-CCE9431645EC}">
              <a14:shadowObscured xmlns:a14="http://schemas.microsoft.com/office/drawing/2010/main"/>
            </a:ext>
          </a:extLst>
        </p:spPr>
      </p:pic>
      <p:sp>
        <p:nvSpPr>
          <p:cNvPr id="5" name="Freeform 4"/>
          <p:cNvSpPr/>
          <p:nvPr/>
        </p:nvSpPr>
        <p:spPr>
          <a:xfrm>
            <a:off x="7204955" y="2704289"/>
            <a:ext cx="2607012" cy="2470917"/>
          </a:xfrm>
          <a:custGeom>
            <a:avLst/>
            <a:gdLst>
              <a:gd name="connsiteX0" fmla="*/ 0 w 2613497"/>
              <a:gd name="connsiteY0" fmla="*/ 2412459 h 2412459"/>
              <a:gd name="connsiteX1" fmla="*/ 402076 w 2613497"/>
              <a:gd name="connsiteY1" fmla="*/ 1997413 h 2412459"/>
              <a:gd name="connsiteX2" fmla="*/ 512323 w 2613497"/>
              <a:gd name="connsiteY2" fmla="*/ 1750979 h 2412459"/>
              <a:gd name="connsiteX3" fmla="*/ 771727 w 2613497"/>
              <a:gd name="connsiteY3" fmla="*/ 1342417 h 2412459"/>
              <a:gd name="connsiteX4" fmla="*/ 914400 w 2613497"/>
              <a:gd name="connsiteY4" fmla="*/ 1011676 h 2412459"/>
              <a:gd name="connsiteX5" fmla="*/ 1232170 w 2613497"/>
              <a:gd name="connsiteY5" fmla="*/ 687421 h 2412459"/>
              <a:gd name="connsiteX6" fmla="*/ 1750978 w 2613497"/>
              <a:gd name="connsiteY6" fmla="*/ 389106 h 2412459"/>
              <a:gd name="connsiteX7" fmla="*/ 2269787 w 2613497"/>
              <a:gd name="connsiteY7" fmla="*/ 116732 h 2412459"/>
              <a:gd name="connsiteX8" fmla="*/ 2613497 w 2613497"/>
              <a:gd name="connsiteY8" fmla="*/ 0 h 241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3497" h="2412459">
                <a:moveTo>
                  <a:pt x="0" y="2412459"/>
                </a:moveTo>
                <a:cubicBezTo>
                  <a:pt x="158344" y="2260059"/>
                  <a:pt x="316689" y="2107660"/>
                  <a:pt x="402076" y="1997413"/>
                </a:cubicBezTo>
                <a:cubicBezTo>
                  <a:pt x="487463" y="1887166"/>
                  <a:pt x="450715" y="1860145"/>
                  <a:pt x="512323" y="1750979"/>
                </a:cubicBezTo>
                <a:cubicBezTo>
                  <a:pt x="573931" y="1641813"/>
                  <a:pt x="704714" y="1465634"/>
                  <a:pt x="771727" y="1342417"/>
                </a:cubicBezTo>
                <a:cubicBezTo>
                  <a:pt x="838740" y="1219200"/>
                  <a:pt x="837660" y="1120842"/>
                  <a:pt x="914400" y="1011676"/>
                </a:cubicBezTo>
                <a:cubicBezTo>
                  <a:pt x="991140" y="902510"/>
                  <a:pt x="1092740" y="791183"/>
                  <a:pt x="1232170" y="687421"/>
                </a:cubicBezTo>
                <a:cubicBezTo>
                  <a:pt x="1371600" y="583659"/>
                  <a:pt x="1578042" y="484221"/>
                  <a:pt x="1750978" y="389106"/>
                </a:cubicBezTo>
                <a:cubicBezTo>
                  <a:pt x="1923914" y="293991"/>
                  <a:pt x="2126034" y="181583"/>
                  <a:pt x="2269787" y="116732"/>
                </a:cubicBezTo>
                <a:cubicBezTo>
                  <a:pt x="2413540" y="51881"/>
                  <a:pt x="2560536" y="32425"/>
                  <a:pt x="2613497" y="0"/>
                </a:cubicBez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42779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Community Safety Zone</a:t>
            </a:r>
            <a:r>
              <a:rPr lang="en-CA" dirty="0" smtClean="0"/>
              <a:t> Recommendations (8 of 9)</a:t>
            </a:r>
            <a:endParaRPr lang="en-CA" dirty="0"/>
          </a:p>
        </p:txBody>
      </p:sp>
      <p:sp>
        <p:nvSpPr>
          <p:cNvPr id="4" name="Footer Placeholder 3"/>
          <p:cNvSpPr>
            <a:spLocks noGrp="1"/>
          </p:cNvSpPr>
          <p:nvPr>
            <p:ph type="ftr" sz="quarter" idx="10"/>
          </p:nvPr>
        </p:nvSpPr>
        <p:spPr/>
        <p:txBody>
          <a:bodyPr/>
          <a:lstStyle/>
          <a:p>
            <a:r>
              <a:rPr lang="en-CA" dirty="0"/>
              <a:t>Wellington RMAP </a:t>
            </a:r>
            <a:r>
              <a:rPr lang="en-CA" dirty="0" smtClean="0"/>
              <a:t>January 2022 </a:t>
            </a:r>
            <a:r>
              <a:rPr lang="en-CA" dirty="0"/>
              <a:t>Roads Committee</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5963" y="920885"/>
            <a:ext cx="10900074" cy="5283279"/>
          </a:xfrm>
          <a:prstGeom prst="rect">
            <a:avLst/>
          </a:prstGeom>
        </p:spPr>
      </p:pic>
      <p:sp>
        <p:nvSpPr>
          <p:cNvPr id="3" name="Content Placeholder 2"/>
          <p:cNvSpPr>
            <a:spLocks noGrp="1"/>
          </p:cNvSpPr>
          <p:nvPr>
            <p:ph idx="1"/>
          </p:nvPr>
        </p:nvSpPr>
        <p:spPr>
          <a:xfrm>
            <a:off x="1096792" y="1442705"/>
            <a:ext cx="9868633" cy="4239638"/>
          </a:xfrm>
          <a:solidFill>
            <a:schemeClr val="bg1"/>
          </a:solidFill>
          <a:ln>
            <a:solidFill>
              <a:schemeClr val="bg1"/>
            </a:solidFill>
          </a:ln>
        </p:spPr>
        <p:txBody>
          <a:bodyPr>
            <a:normAutofit/>
          </a:bodyPr>
          <a:lstStyle/>
          <a:p>
            <a:pPr marL="0" indent="0">
              <a:lnSpc>
                <a:spcPct val="110000"/>
              </a:lnSpc>
              <a:buNone/>
            </a:pPr>
            <a:r>
              <a:rPr lang="en-CA" b="1" dirty="0" smtClean="0"/>
              <a:t>Wellington Road 124 (Ross Street to Wellington Road 52), Erin:</a:t>
            </a:r>
          </a:p>
        </p:txBody>
      </p:sp>
      <p:pic>
        <p:nvPicPr>
          <p:cNvPr id="7" name="Google Shape;302;p17" descr="Roads - Wellington County"/>
          <p:cNvPicPr preferRelativeResize="0"/>
          <p:nvPr/>
        </p:nvPicPr>
        <p:blipFill rotWithShape="1">
          <a:blip r:embed="rId3">
            <a:alphaModFix/>
          </a:blip>
          <a:srcRect/>
          <a:stretch/>
        </p:blipFill>
        <p:spPr>
          <a:xfrm>
            <a:off x="10263797" y="6197346"/>
            <a:ext cx="606946" cy="635508"/>
          </a:xfrm>
          <a:prstGeom prst="rect">
            <a:avLst/>
          </a:prstGeom>
          <a:noFill/>
          <a:ln>
            <a:noFill/>
          </a:ln>
        </p:spPr>
      </p:pic>
      <p:sp>
        <p:nvSpPr>
          <p:cNvPr id="9" name="Content Placeholder 2"/>
          <p:cNvSpPr txBox="1">
            <a:spLocks/>
          </p:cNvSpPr>
          <p:nvPr/>
        </p:nvSpPr>
        <p:spPr>
          <a:xfrm>
            <a:off x="1113136" y="2204884"/>
            <a:ext cx="4380638" cy="3483944"/>
          </a:xfrm>
          <a:prstGeom prst="rect">
            <a:avLst/>
          </a:prstGeom>
          <a:solidFill>
            <a:schemeClr val="bg1"/>
          </a:solidFill>
          <a:ln>
            <a:solidFill>
              <a:schemeClr val="bg1"/>
            </a:solidFill>
          </a:ln>
        </p:spPr>
        <p:txBody>
          <a:bodyPr vert="horz" lIns="182880" tIns="182880" rIns="182880" bIns="182880" rtlCol="0">
            <a:normAutofit/>
          </a:bodyPr>
          <a:lst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a:t>SCORE = 17 </a:t>
            </a:r>
            <a:r>
              <a:rPr lang="en-CA" b="1" i="1" dirty="0"/>
              <a:t>(3 HIGH-RISK)</a:t>
            </a:r>
          </a:p>
          <a:p>
            <a:pPr marL="0" lvl="0" indent="0">
              <a:buNone/>
            </a:pPr>
            <a:r>
              <a:rPr lang="en-CA" dirty="0" smtClean="0"/>
              <a:t>Recommend </a:t>
            </a:r>
            <a:r>
              <a:rPr lang="en-CA" dirty="0"/>
              <a:t>introducing a Community Safety Zone on a portion of Wellington Road 124 within downtown </a:t>
            </a:r>
            <a:r>
              <a:rPr lang="en-CA" dirty="0" smtClean="0"/>
              <a:t>Erin.  </a:t>
            </a:r>
            <a:br>
              <a:rPr lang="en-CA" dirty="0" smtClean="0"/>
            </a:br>
            <a:r>
              <a:rPr lang="en-CA" dirty="0" smtClean="0"/>
              <a:t>The </a:t>
            </a:r>
            <a:r>
              <a:rPr lang="en-CA" dirty="0"/>
              <a:t>limits of this zone are recommended to be between East Church Street and Millwood Road</a:t>
            </a:r>
            <a:r>
              <a:rPr lang="en-CA" dirty="0" smtClean="0"/>
              <a:t>.</a:t>
            </a:r>
            <a:endParaRPr lang="en-CA" dirty="0"/>
          </a:p>
        </p:txBody>
      </p:sp>
      <p:pic>
        <p:nvPicPr>
          <p:cNvPr id="11" name="Picture 10"/>
          <p:cNvPicPr/>
          <p:nvPr/>
        </p:nvPicPr>
        <p:blipFill>
          <a:blip r:embed="rId4"/>
          <a:stretch>
            <a:fillRect/>
          </a:stretch>
        </p:blipFill>
        <p:spPr>
          <a:xfrm>
            <a:off x="5390535" y="2204884"/>
            <a:ext cx="5338916" cy="3241468"/>
          </a:xfrm>
          <a:prstGeom prst="rect">
            <a:avLst/>
          </a:prstGeom>
        </p:spPr>
      </p:pic>
      <p:cxnSp>
        <p:nvCxnSpPr>
          <p:cNvPr id="10" name="Straight Connector 9"/>
          <p:cNvCxnSpPr/>
          <p:nvPr/>
        </p:nvCxnSpPr>
        <p:spPr>
          <a:xfrm>
            <a:off x="7159557" y="2840477"/>
            <a:ext cx="1783405" cy="1945532"/>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681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Community Safety Zone</a:t>
            </a:r>
            <a:r>
              <a:rPr lang="en-CA" dirty="0" smtClean="0"/>
              <a:t> Recommendations (9 of 9)</a:t>
            </a:r>
            <a:endParaRPr lang="en-CA" dirty="0"/>
          </a:p>
        </p:txBody>
      </p:sp>
      <p:sp>
        <p:nvSpPr>
          <p:cNvPr id="4" name="Footer Placeholder 3"/>
          <p:cNvSpPr>
            <a:spLocks noGrp="1"/>
          </p:cNvSpPr>
          <p:nvPr>
            <p:ph type="ftr" sz="quarter" idx="10"/>
          </p:nvPr>
        </p:nvSpPr>
        <p:spPr/>
        <p:txBody>
          <a:bodyPr/>
          <a:lstStyle/>
          <a:p>
            <a:r>
              <a:rPr lang="en-CA" dirty="0"/>
              <a:t>Wellington RMAP </a:t>
            </a:r>
            <a:r>
              <a:rPr lang="en-CA" dirty="0" smtClean="0"/>
              <a:t>January 2022 </a:t>
            </a:r>
            <a:r>
              <a:rPr lang="en-CA" dirty="0"/>
              <a:t>Roads Committee</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5963" y="920885"/>
            <a:ext cx="10900074" cy="5283279"/>
          </a:xfrm>
          <a:prstGeom prst="rect">
            <a:avLst/>
          </a:prstGeom>
        </p:spPr>
      </p:pic>
      <p:sp>
        <p:nvSpPr>
          <p:cNvPr id="3" name="Content Placeholder 2"/>
          <p:cNvSpPr>
            <a:spLocks noGrp="1"/>
          </p:cNvSpPr>
          <p:nvPr>
            <p:ph idx="1"/>
          </p:nvPr>
        </p:nvSpPr>
        <p:spPr>
          <a:xfrm>
            <a:off x="1096792" y="1442705"/>
            <a:ext cx="9868633" cy="4239638"/>
          </a:xfrm>
          <a:solidFill>
            <a:schemeClr val="bg1"/>
          </a:solidFill>
          <a:ln>
            <a:solidFill>
              <a:schemeClr val="bg1"/>
            </a:solidFill>
          </a:ln>
        </p:spPr>
        <p:txBody>
          <a:bodyPr>
            <a:normAutofit/>
          </a:bodyPr>
          <a:lstStyle/>
          <a:p>
            <a:pPr marL="0" indent="0">
              <a:lnSpc>
                <a:spcPct val="110000"/>
              </a:lnSpc>
              <a:buNone/>
            </a:pPr>
            <a:r>
              <a:rPr lang="en-CA" b="1" dirty="0" smtClean="0"/>
              <a:t>Wellington Road 6 (Highway 6 to London Road), Mount Forest:</a:t>
            </a:r>
          </a:p>
        </p:txBody>
      </p:sp>
      <p:pic>
        <p:nvPicPr>
          <p:cNvPr id="7" name="Google Shape;302;p17" descr="Roads - Wellington County"/>
          <p:cNvPicPr preferRelativeResize="0"/>
          <p:nvPr/>
        </p:nvPicPr>
        <p:blipFill rotWithShape="1">
          <a:blip r:embed="rId3">
            <a:alphaModFix/>
          </a:blip>
          <a:srcRect/>
          <a:stretch/>
        </p:blipFill>
        <p:spPr>
          <a:xfrm>
            <a:off x="10263797" y="6197346"/>
            <a:ext cx="606946" cy="635508"/>
          </a:xfrm>
          <a:prstGeom prst="rect">
            <a:avLst/>
          </a:prstGeom>
          <a:noFill/>
          <a:ln>
            <a:noFill/>
          </a:ln>
        </p:spPr>
      </p:pic>
      <p:sp>
        <p:nvSpPr>
          <p:cNvPr id="9" name="Content Placeholder 2"/>
          <p:cNvSpPr txBox="1">
            <a:spLocks/>
          </p:cNvSpPr>
          <p:nvPr/>
        </p:nvSpPr>
        <p:spPr>
          <a:xfrm>
            <a:off x="1113136" y="2222774"/>
            <a:ext cx="4380638" cy="3466054"/>
          </a:xfrm>
          <a:prstGeom prst="rect">
            <a:avLst/>
          </a:prstGeom>
          <a:solidFill>
            <a:schemeClr val="bg1"/>
          </a:solidFill>
          <a:ln>
            <a:solidFill>
              <a:schemeClr val="bg1"/>
            </a:solidFill>
          </a:ln>
        </p:spPr>
        <p:txBody>
          <a:bodyPr vert="horz" lIns="182880" tIns="182880" rIns="182880" bIns="182880" rtlCol="0">
            <a:normAutofit/>
          </a:bodyPr>
          <a:lstStyle>
            <a:lvl1pPr marL="228600" indent="-228600" algn="l" defTabSz="914400" rtl="0" eaLnBrk="1" latinLnBrk="0" hangingPunct="1">
              <a:lnSpc>
                <a:spcPct val="90000"/>
              </a:lnSpc>
              <a:spcBef>
                <a:spcPts val="6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6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dirty="0"/>
              <a:t>SCORE = 17 </a:t>
            </a:r>
            <a:r>
              <a:rPr lang="en-CA" b="1" i="1" dirty="0"/>
              <a:t>(3 HIGH-RISK)</a:t>
            </a:r>
          </a:p>
          <a:p>
            <a:pPr marL="0" lvl="0" indent="0">
              <a:buNone/>
            </a:pPr>
            <a:r>
              <a:rPr lang="en-CA" dirty="0" smtClean="0"/>
              <a:t>Recommend </a:t>
            </a:r>
            <a:r>
              <a:rPr lang="en-CA" dirty="0"/>
              <a:t>introducing a Community Safety Zone on a portion of Wellington Road 6 fronting Wellington Heights High School</a:t>
            </a:r>
            <a:r>
              <a:rPr lang="en-CA" dirty="0" smtClean="0"/>
              <a:t>.</a:t>
            </a:r>
            <a:endParaRPr lang="en-CA" dirty="0"/>
          </a:p>
        </p:txBody>
      </p:sp>
      <p:pic>
        <p:nvPicPr>
          <p:cNvPr id="10" name="Picture 9"/>
          <p:cNvPicPr/>
          <p:nvPr/>
        </p:nvPicPr>
        <p:blipFill rotWithShape="1">
          <a:blip r:embed="rId4"/>
          <a:srcRect l="12268" t="12291" b="4476"/>
          <a:stretch/>
        </p:blipFill>
        <p:spPr bwMode="auto">
          <a:xfrm>
            <a:off x="5515897" y="2222774"/>
            <a:ext cx="5213871" cy="3282950"/>
          </a:xfrm>
          <a:prstGeom prst="rect">
            <a:avLst/>
          </a:prstGeom>
          <a:ln>
            <a:noFill/>
          </a:ln>
          <a:extLst>
            <a:ext uri="{53640926-AAD7-44D8-BBD7-CCE9431645EC}">
              <a14:shadowObscured xmlns:a14="http://schemas.microsoft.com/office/drawing/2010/main"/>
            </a:ext>
          </a:extLst>
        </p:spPr>
      </p:pic>
      <p:cxnSp>
        <p:nvCxnSpPr>
          <p:cNvPr id="11" name="Straight Connector 10"/>
          <p:cNvCxnSpPr/>
          <p:nvPr/>
        </p:nvCxnSpPr>
        <p:spPr>
          <a:xfrm flipV="1">
            <a:off x="7652426" y="2678349"/>
            <a:ext cx="2178995" cy="2224391"/>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433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oad Master Action Plan - Roads - Wellington County"/>
          <p:cNvPicPr>
            <a:picLocks noGrp="1" noChangeAspect="1" noChangeArrowheads="1"/>
          </p:cNvPicPr>
          <p:nvPr>
            <p:ph type="pic" idx="2"/>
          </p:nvPr>
        </p:nvPicPr>
        <p:blipFill rotWithShape="1">
          <a:blip r:embed="rId2" cstate="screen">
            <a:extLst>
              <a:ext uri="{28A0092B-C50C-407E-A947-70E740481C1C}">
                <a14:useLocalDpi xmlns:a14="http://schemas.microsoft.com/office/drawing/2010/main"/>
              </a:ext>
            </a:extLst>
          </a:blip>
          <a:srcRect t="44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08018" y="3349596"/>
            <a:ext cx="9985663" cy="101458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b="1" dirty="0" smtClean="0">
                <a:solidFill>
                  <a:schemeClr val="tx1"/>
                </a:solidFill>
                <a:latin typeface="Tw Cen MT" panose="020B0602020104020603" pitchFamily="34" charset="0"/>
              </a:rPr>
              <a:t>Discussion</a:t>
            </a:r>
            <a:endParaRPr lang="en-CA" sz="4000" b="1" dirty="0">
              <a:solidFill>
                <a:schemeClr val="tx1"/>
              </a:solidFill>
              <a:latin typeface="Tw Cen MT" panose="020B0602020104020603" pitchFamily="34" charset="0"/>
            </a:endParaRPr>
          </a:p>
        </p:txBody>
      </p:sp>
      <p:sp>
        <p:nvSpPr>
          <p:cNvPr id="2" name="Footer Placeholder 1"/>
          <p:cNvSpPr>
            <a:spLocks noGrp="1"/>
          </p:cNvSpPr>
          <p:nvPr>
            <p:ph type="ftr" idx="11"/>
          </p:nvPr>
        </p:nvSpPr>
        <p:spPr/>
        <p:txBody>
          <a:bodyPr/>
          <a:lstStyle/>
          <a:p>
            <a:r>
              <a:rPr lang="en-CA" dirty="0"/>
              <a:t>Wellington RMAP </a:t>
            </a:r>
            <a:r>
              <a:rPr lang="en-CA" dirty="0" smtClean="0"/>
              <a:t>January 2022 </a:t>
            </a:r>
            <a:r>
              <a:rPr lang="en-CA" dirty="0"/>
              <a:t>Roads Committee</a:t>
            </a:r>
          </a:p>
        </p:txBody>
      </p:sp>
    </p:spTree>
    <p:extLst>
      <p:ext uri="{BB962C8B-B14F-4D97-AF65-F5344CB8AC3E}">
        <p14:creationId xmlns:p14="http://schemas.microsoft.com/office/powerpoint/2010/main" val="3900065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oad Master Action Plan - Roads - Wellington County"/>
          <p:cNvPicPr>
            <a:picLocks noGrp="1" noChangeAspect="1" noChangeArrowheads="1"/>
          </p:cNvPicPr>
          <p:nvPr>
            <p:ph type="pic" idx="2"/>
          </p:nvPr>
        </p:nvPicPr>
        <p:blipFill rotWithShape="1">
          <a:blip r:embed="rId2" cstate="screen">
            <a:extLst>
              <a:ext uri="{28A0092B-C50C-407E-A947-70E740481C1C}">
                <a14:useLocalDpi xmlns:a14="http://schemas.microsoft.com/office/drawing/2010/main"/>
              </a:ext>
            </a:extLst>
          </a:blip>
          <a:srcRect t="44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08018" y="3349596"/>
            <a:ext cx="9985663" cy="101458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b="1" dirty="0" smtClean="0">
                <a:solidFill>
                  <a:schemeClr val="tx1"/>
                </a:solidFill>
                <a:latin typeface="Tw Cen MT" panose="020B0602020104020603" pitchFamily="34" charset="0"/>
              </a:rPr>
              <a:t>Thank You</a:t>
            </a:r>
            <a:endParaRPr lang="en-CA" sz="4000" b="1" dirty="0">
              <a:solidFill>
                <a:schemeClr val="tx1"/>
              </a:solidFill>
              <a:latin typeface="Tw Cen MT" panose="020B0602020104020603" pitchFamily="34" charset="0"/>
            </a:endParaRPr>
          </a:p>
        </p:txBody>
      </p:sp>
      <p:sp>
        <p:nvSpPr>
          <p:cNvPr id="2" name="Footer Placeholder 1"/>
          <p:cNvSpPr>
            <a:spLocks noGrp="1"/>
          </p:cNvSpPr>
          <p:nvPr>
            <p:ph type="ftr" idx="11"/>
          </p:nvPr>
        </p:nvSpPr>
        <p:spPr/>
        <p:txBody>
          <a:bodyPr/>
          <a:lstStyle/>
          <a:p>
            <a:r>
              <a:rPr lang="en-CA" dirty="0"/>
              <a:t>Wellington RMAP </a:t>
            </a:r>
            <a:r>
              <a:rPr lang="en-CA" dirty="0" smtClean="0"/>
              <a:t>January 2022 </a:t>
            </a:r>
            <a:r>
              <a:rPr lang="en-CA" dirty="0"/>
              <a:t>Roads Committee</a:t>
            </a:r>
          </a:p>
        </p:txBody>
      </p:sp>
    </p:spTree>
    <p:extLst>
      <p:ext uri="{BB962C8B-B14F-4D97-AF65-F5344CB8AC3E}">
        <p14:creationId xmlns:p14="http://schemas.microsoft.com/office/powerpoint/2010/main" val="451796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oad Master Action Plan - Roads - Wellington County"/>
          <p:cNvPicPr>
            <a:picLocks noGrp="1" noChangeAspect="1" noChangeArrowheads="1"/>
          </p:cNvPicPr>
          <p:nvPr>
            <p:ph type="pic" idx="2"/>
          </p:nvPr>
        </p:nvPicPr>
        <p:blipFill rotWithShape="1">
          <a:blip r:embed="rId2" cstate="screen">
            <a:extLst>
              <a:ext uri="{28A0092B-C50C-407E-A947-70E740481C1C}">
                <a14:useLocalDpi xmlns:a14="http://schemas.microsoft.com/office/drawing/2010/main"/>
              </a:ext>
            </a:extLst>
          </a:blip>
          <a:srcRect t="44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08018" y="3349596"/>
            <a:ext cx="9985663" cy="101458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b="1" dirty="0" smtClean="0">
                <a:solidFill>
                  <a:schemeClr val="tx1"/>
                </a:solidFill>
                <a:latin typeface="Tw Cen MT" panose="020B0602020104020603" pitchFamily="34" charset="0"/>
              </a:rPr>
              <a:t>Overview</a:t>
            </a:r>
            <a:endParaRPr lang="en-CA" sz="4000" b="1" dirty="0">
              <a:solidFill>
                <a:schemeClr val="tx1"/>
              </a:solidFill>
              <a:latin typeface="Tw Cen MT" panose="020B0602020104020603" pitchFamily="34" charset="0"/>
            </a:endParaRPr>
          </a:p>
        </p:txBody>
      </p:sp>
      <p:sp>
        <p:nvSpPr>
          <p:cNvPr id="2" name="Footer Placeholder 1"/>
          <p:cNvSpPr>
            <a:spLocks noGrp="1"/>
          </p:cNvSpPr>
          <p:nvPr>
            <p:ph type="ftr" idx="11"/>
          </p:nvPr>
        </p:nvSpPr>
        <p:spPr/>
        <p:txBody>
          <a:bodyPr/>
          <a:lstStyle/>
          <a:p>
            <a:r>
              <a:rPr lang="en-CA" dirty="0">
                <a:solidFill>
                  <a:schemeClr val="bg1"/>
                </a:solidFill>
              </a:rPr>
              <a:t>Wellington RMAP </a:t>
            </a:r>
            <a:r>
              <a:rPr lang="en-CA" dirty="0" smtClean="0">
                <a:solidFill>
                  <a:schemeClr val="bg1"/>
                </a:solidFill>
              </a:rPr>
              <a:t>January 2022 </a:t>
            </a:r>
            <a:r>
              <a:rPr lang="en-CA" dirty="0">
                <a:solidFill>
                  <a:schemeClr val="bg1"/>
                </a:solidFill>
              </a:rPr>
              <a:t>Roads Committee</a:t>
            </a:r>
          </a:p>
        </p:txBody>
      </p:sp>
    </p:spTree>
    <p:extLst>
      <p:ext uri="{BB962C8B-B14F-4D97-AF65-F5344CB8AC3E}">
        <p14:creationId xmlns:p14="http://schemas.microsoft.com/office/powerpoint/2010/main" val="2084403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5"/>
          <p:cNvSpPr txBox="1">
            <a:spLocks noGrp="1"/>
          </p:cNvSpPr>
          <p:nvPr>
            <p:ph type="title"/>
          </p:nvPr>
        </p:nvSpPr>
        <p:spPr>
          <a:xfrm>
            <a:off x="0" y="0"/>
            <a:ext cx="12192000" cy="914400"/>
          </a:xfrm>
          <a:prstGeom prst="rect">
            <a:avLst/>
          </a:prstGeom>
          <a:solidFill>
            <a:schemeClr val="accent1"/>
          </a:solidFill>
          <a:ln>
            <a:noFill/>
          </a:ln>
        </p:spPr>
        <p:txBody>
          <a:bodyPr spcFirstLastPara="1" wrap="square" lIns="228600" tIns="228600" rIns="228600" bIns="228600" anchor="ctr" anchorCtr="0">
            <a:noAutofit/>
          </a:bodyPr>
          <a:lstStyle/>
          <a:p>
            <a:pPr lvl="0">
              <a:buSzPts val="2800"/>
            </a:pPr>
            <a:r>
              <a:rPr lang="en-CA" dirty="0" smtClean="0"/>
              <a:t>Overview</a:t>
            </a:r>
            <a:endParaRPr dirty="0"/>
          </a:p>
        </p:txBody>
      </p:sp>
      <p:sp>
        <p:nvSpPr>
          <p:cNvPr id="217" name="Google Shape;217;p5"/>
          <p:cNvSpPr txBox="1">
            <a:spLocks noGrp="1"/>
          </p:cNvSpPr>
          <p:nvPr>
            <p:ph type="ftr" idx="11"/>
          </p:nvPr>
        </p:nvSpPr>
        <p:spPr>
          <a:xfrm>
            <a:off x="228600" y="6400800"/>
            <a:ext cx="7810500" cy="228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CA" dirty="0"/>
              <a:t>Wellington RMAP </a:t>
            </a:r>
            <a:r>
              <a:rPr lang="en-CA" dirty="0" smtClean="0"/>
              <a:t>January 2022 </a:t>
            </a:r>
            <a:r>
              <a:rPr lang="en-CA" dirty="0"/>
              <a:t>Roads Committee</a:t>
            </a:r>
            <a:endParaRPr dirty="0"/>
          </a:p>
        </p:txBody>
      </p:sp>
      <p:sp>
        <p:nvSpPr>
          <p:cNvPr id="6" name="Google Shape;216;p5"/>
          <p:cNvSpPr txBox="1">
            <a:spLocks noGrp="1"/>
          </p:cNvSpPr>
          <p:nvPr>
            <p:ph type="body" idx="1"/>
          </p:nvPr>
        </p:nvSpPr>
        <p:spPr>
          <a:xfrm>
            <a:off x="228601" y="1143000"/>
            <a:ext cx="5867400" cy="5029200"/>
          </a:xfrm>
          <a:prstGeom prst="rect">
            <a:avLst/>
          </a:prstGeom>
          <a:noFill/>
          <a:ln>
            <a:noFill/>
          </a:ln>
        </p:spPr>
        <p:txBody>
          <a:bodyPr spcFirstLastPara="1" wrap="square" lIns="182875" tIns="182875" rIns="182875" bIns="182875" anchor="t" anchorCtr="0">
            <a:normAutofit/>
          </a:bodyPr>
          <a:lstStyle/>
          <a:p>
            <a:pPr marL="0" indent="0">
              <a:buSzPts val="2400"/>
              <a:buNone/>
            </a:pPr>
            <a:r>
              <a:rPr lang="en-CA" sz="3200" b="1" dirty="0" smtClean="0"/>
              <a:t>Speed Management Options</a:t>
            </a:r>
          </a:p>
          <a:p>
            <a:pPr indent="-457200">
              <a:buSzPts val="2400"/>
              <a:buFont typeface="+mj-lt"/>
              <a:buAutoNum type="arabicPeriod"/>
            </a:pPr>
            <a:r>
              <a:rPr lang="en-CA" dirty="0" smtClean="0"/>
              <a:t>Regulatory </a:t>
            </a:r>
            <a:r>
              <a:rPr lang="en-CA" dirty="0"/>
              <a:t>Modifications:</a:t>
            </a:r>
          </a:p>
          <a:p>
            <a:pPr marL="800100" lvl="1">
              <a:buSzPts val="2400"/>
            </a:pPr>
            <a:r>
              <a:rPr lang="en-CA" dirty="0"/>
              <a:t>Speed Limit Adjustments</a:t>
            </a:r>
          </a:p>
          <a:p>
            <a:pPr marL="800100" lvl="1">
              <a:buSzPts val="2400"/>
            </a:pPr>
            <a:r>
              <a:rPr lang="en-CA" dirty="0"/>
              <a:t>School Zones</a:t>
            </a:r>
          </a:p>
          <a:p>
            <a:pPr marL="800100" lvl="1">
              <a:buSzPts val="2400"/>
            </a:pPr>
            <a:r>
              <a:rPr lang="en-CA" b="1" dirty="0">
                <a:solidFill>
                  <a:srgbClr val="FF0000"/>
                </a:solidFill>
              </a:rPr>
              <a:t>Community Safety Zones (CSZs)</a:t>
            </a:r>
          </a:p>
          <a:p>
            <a:pPr marL="800100" lvl="1">
              <a:buSzPts val="2400"/>
            </a:pPr>
            <a:r>
              <a:rPr lang="en-CA" dirty="0"/>
              <a:t>Automated Speed Enforcement (ASE)</a:t>
            </a:r>
          </a:p>
          <a:p>
            <a:pPr indent="-457200">
              <a:buSzPts val="2400"/>
              <a:buFont typeface="+mj-lt"/>
              <a:buAutoNum type="arabicPeriod"/>
            </a:pPr>
            <a:r>
              <a:rPr lang="en-CA" dirty="0"/>
              <a:t>Geometric Modifications:</a:t>
            </a:r>
          </a:p>
          <a:p>
            <a:pPr marL="800100" lvl="1">
              <a:buSzPts val="2400"/>
            </a:pPr>
            <a:r>
              <a:rPr lang="en-CA" dirty="0"/>
              <a:t>Cross-Section Adjustments</a:t>
            </a:r>
          </a:p>
          <a:p>
            <a:pPr marL="800100" lvl="1">
              <a:buSzPts val="2400"/>
            </a:pPr>
            <a:r>
              <a:rPr lang="en-CA" dirty="0"/>
              <a:t>Traffic Calming</a:t>
            </a:r>
          </a:p>
          <a:p>
            <a:pPr marL="800100" lvl="1">
              <a:buSzPts val="2400"/>
            </a:pPr>
            <a:r>
              <a:rPr lang="en-CA" dirty="0"/>
              <a:t>Pedestrian Crossovers (PXOs)</a:t>
            </a:r>
          </a:p>
          <a:p>
            <a:pPr indent="-457200">
              <a:buSzPts val="2400"/>
              <a:buFont typeface="+mj-lt"/>
              <a:buAutoNum type="arabicPeriod"/>
            </a:pPr>
            <a:r>
              <a:rPr lang="en-CA" dirty="0"/>
              <a:t>Education Campaigns &amp; Enforcement</a:t>
            </a:r>
          </a:p>
          <a:p>
            <a:pPr indent="-457200">
              <a:buSzPts val="2400"/>
              <a:buFont typeface="+mj-lt"/>
              <a:buAutoNum type="arabicPeriod"/>
            </a:pPr>
            <a:r>
              <a:rPr lang="en-CA" dirty="0"/>
              <a:t>Do Nothing</a:t>
            </a:r>
          </a:p>
          <a:p>
            <a:pPr marL="457200" lvl="1" indent="0">
              <a:spcBef>
                <a:spcPts val="0"/>
              </a:spcBef>
              <a:buSzPts val="2400"/>
              <a:buNone/>
            </a:pPr>
            <a:endParaRPr dirty="0"/>
          </a:p>
        </p:txBody>
      </p:sp>
      <p:pic>
        <p:nvPicPr>
          <p:cNvPr id="1026" name="Picture 2" descr="Community Safety Zone traffic 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3485" y="1140376"/>
            <a:ext cx="2580435" cy="20643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Downtown Street View"/>
          <p:cNvPicPr>
            <a:picLocks noChangeAspect="1"/>
          </p:cNvPicPr>
          <p:nvPr/>
        </p:nvPicPr>
        <p:blipFill>
          <a:blip r:embed="rId4"/>
          <a:stretch>
            <a:fillRect/>
          </a:stretch>
        </p:blipFill>
        <p:spPr>
          <a:xfrm>
            <a:off x="6096000" y="3310509"/>
            <a:ext cx="5617920" cy="2806198"/>
          </a:xfrm>
          <a:prstGeom prst="rect">
            <a:avLst/>
          </a:prstGeom>
        </p:spPr>
      </p:pic>
      <p:pic>
        <p:nvPicPr>
          <p:cNvPr id="1028" name="Picture 4" descr="Automated speed enforcement cameras deployed in school zones | Traffic  Technology Toda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124" t="-497" b="497"/>
          <a:stretch/>
        </p:blipFill>
        <p:spPr bwMode="auto">
          <a:xfrm>
            <a:off x="6096000" y="1143000"/>
            <a:ext cx="2597785" cy="2061724"/>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302;p17" descr="Roads - Wellington County"/>
          <p:cNvPicPr preferRelativeResize="0"/>
          <p:nvPr/>
        </p:nvPicPr>
        <p:blipFill rotWithShape="1">
          <a:blip r:embed="rId6">
            <a:alphaModFix/>
          </a:blip>
          <a:srcRect/>
          <a:stretch/>
        </p:blipFill>
        <p:spPr>
          <a:xfrm>
            <a:off x="10263797" y="6197346"/>
            <a:ext cx="606946" cy="635508"/>
          </a:xfrm>
          <a:prstGeom prst="rect">
            <a:avLst/>
          </a:prstGeom>
          <a:noFill/>
          <a:ln>
            <a:noFill/>
          </a:ln>
        </p:spPr>
      </p:pic>
    </p:spTree>
    <p:extLst>
      <p:ext uri="{BB962C8B-B14F-4D97-AF65-F5344CB8AC3E}">
        <p14:creationId xmlns:p14="http://schemas.microsoft.com/office/powerpoint/2010/main" val="1162795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06"/>
            <a:ext cx="12192000" cy="914400"/>
          </a:xfrm>
        </p:spPr>
        <p:txBody>
          <a:bodyPr/>
          <a:lstStyle/>
          <a:p>
            <a:r>
              <a:rPr lang="en-CA" dirty="0"/>
              <a:t>Overview – </a:t>
            </a:r>
            <a:r>
              <a:rPr lang="en-CA" dirty="0" smtClean="0"/>
              <a:t>Community Safety Zone Scoring</a:t>
            </a:r>
            <a:endParaRPr lang="en-CA" dirty="0"/>
          </a:p>
        </p:txBody>
      </p:sp>
      <p:sp>
        <p:nvSpPr>
          <p:cNvPr id="3" name="Content Placeholder 2"/>
          <p:cNvSpPr>
            <a:spLocks noGrp="1"/>
          </p:cNvSpPr>
          <p:nvPr>
            <p:ph idx="1"/>
          </p:nvPr>
        </p:nvSpPr>
        <p:spPr>
          <a:xfrm>
            <a:off x="298315" y="988142"/>
            <a:ext cx="11559388" cy="5641258"/>
          </a:xfrm>
        </p:spPr>
        <p:txBody>
          <a:bodyPr>
            <a:noAutofit/>
          </a:bodyPr>
          <a:lstStyle/>
          <a:p>
            <a:r>
              <a:rPr lang="en-CA" sz="2000" dirty="0" smtClean="0"/>
              <a:t>Methodology and scoring noted in the approved Speed Management Guidelines (September 2021)</a:t>
            </a:r>
          </a:p>
          <a:p>
            <a:r>
              <a:rPr lang="en-CA" sz="2000" dirty="0" smtClean="0"/>
              <a:t>Eight risk factors in the scoring:</a:t>
            </a:r>
          </a:p>
          <a:p>
            <a:endParaRPr lang="en-CA" dirty="0" smtClean="0"/>
          </a:p>
          <a:p>
            <a:endParaRPr lang="en-CA" dirty="0"/>
          </a:p>
          <a:p>
            <a:endParaRPr lang="en-CA" dirty="0" smtClean="0"/>
          </a:p>
          <a:p>
            <a:endParaRPr lang="en-CA" dirty="0"/>
          </a:p>
          <a:p>
            <a:endParaRPr lang="en-CA" dirty="0" smtClean="0"/>
          </a:p>
          <a:p>
            <a:endParaRPr lang="en-CA" sz="1000" dirty="0" smtClean="0"/>
          </a:p>
          <a:p>
            <a:pPr marL="0" indent="0">
              <a:buNone/>
            </a:pPr>
            <a:endParaRPr lang="en-CA" sz="1400" dirty="0" smtClean="0"/>
          </a:p>
          <a:p>
            <a:pPr marL="0" indent="0">
              <a:buNone/>
            </a:pPr>
            <a:endParaRPr lang="en-CA" sz="1200" dirty="0" smtClean="0"/>
          </a:p>
          <a:p>
            <a:pPr marL="0" indent="0">
              <a:buNone/>
            </a:pPr>
            <a:endParaRPr lang="en-CA" sz="1100" dirty="0" smtClean="0"/>
          </a:p>
          <a:p>
            <a:pPr marL="0" lvl="0" indent="0">
              <a:buNone/>
            </a:pPr>
            <a:endParaRPr lang="en-CA" sz="1600" b="1" dirty="0">
              <a:solidFill>
                <a:srgbClr val="FF0000"/>
              </a:solidFill>
            </a:endParaRPr>
          </a:p>
        </p:txBody>
      </p:sp>
      <p:sp>
        <p:nvSpPr>
          <p:cNvPr id="4" name="Footer Placeholder 3"/>
          <p:cNvSpPr>
            <a:spLocks noGrp="1"/>
          </p:cNvSpPr>
          <p:nvPr>
            <p:ph type="ftr" sz="quarter" idx="10"/>
          </p:nvPr>
        </p:nvSpPr>
        <p:spPr/>
        <p:txBody>
          <a:bodyPr/>
          <a:lstStyle/>
          <a:p>
            <a:r>
              <a:rPr lang="en-CA" dirty="0"/>
              <a:t>Wellington </a:t>
            </a:r>
            <a:r>
              <a:rPr lang="en-CA" dirty="0" smtClean="0"/>
              <a:t>RMAP January 2022 Roads </a:t>
            </a:r>
            <a:r>
              <a:rPr lang="en-CA" dirty="0"/>
              <a:t>Committee</a:t>
            </a:r>
          </a:p>
        </p:txBody>
      </p:sp>
      <p:pic>
        <p:nvPicPr>
          <p:cNvPr id="6" name="Google Shape;302;p17" descr="Roads - Wellington County"/>
          <p:cNvPicPr preferRelativeResize="0"/>
          <p:nvPr/>
        </p:nvPicPr>
        <p:blipFill rotWithShape="1">
          <a:blip r:embed="rId2">
            <a:alphaModFix/>
          </a:blip>
          <a:srcRect/>
          <a:stretch/>
        </p:blipFill>
        <p:spPr>
          <a:xfrm>
            <a:off x="10263797" y="6197346"/>
            <a:ext cx="606946" cy="635508"/>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1669396206"/>
              </p:ext>
            </p:extLst>
          </p:nvPr>
        </p:nvGraphicFramePr>
        <p:xfrm>
          <a:off x="619328" y="1922202"/>
          <a:ext cx="10736093" cy="3758750"/>
        </p:xfrm>
        <a:graphic>
          <a:graphicData uri="http://schemas.openxmlformats.org/drawingml/2006/table">
            <a:tbl>
              <a:tblPr firstRow="1" firstCol="1" bandRow="1">
                <a:tableStyleId>{5C22544A-7EE6-4342-B048-85BDC9FD1C3A}</a:tableStyleId>
              </a:tblPr>
              <a:tblGrid>
                <a:gridCol w="3248622">
                  <a:extLst>
                    <a:ext uri="{9D8B030D-6E8A-4147-A177-3AD203B41FA5}">
                      <a16:colId xmlns:a16="http://schemas.microsoft.com/office/drawing/2014/main" val="20000"/>
                    </a:ext>
                  </a:extLst>
                </a:gridCol>
                <a:gridCol w="2601131">
                  <a:extLst>
                    <a:ext uri="{9D8B030D-6E8A-4147-A177-3AD203B41FA5}">
                      <a16:colId xmlns:a16="http://schemas.microsoft.com/office/drawing/2014/main" val="20001"/>
                    </a:ext>
                  </a:extLst>
                </a:gridCol>
                <a:gridCol w="2852463">
                  <a:extLst>
                    <a:ext uri="{9D8B030D-6E8A-4147-A177-3AD203B41FA5}">
                      <a16:colId xmlns:a16="http://schemas.microsoft.com/office/drawing/2014/main" val="20002"/>
                    </a:ext>
                  </a:extLst>
                </a:gridCol>
                <a:gridCol w="2033877">
                  <a:extLst>
                    <a:ext uri="{9D8B030D-6E8A-4147-A177-3AD203B41FA5}">
                      <a16:colId xmlns:a16="http://schemas.microsoft.com/office/drawing/2014/main" val="20003"/>
                    </a:ext>
                  </a:extLst>
                </a:gridCol>
              </a:tblGrid>
              <a:tr h="372678">
                <a:tc>
                  <a:txBody>
                    <a:bodyPr/>
                    <a:lstStyle/>
                    <a:p>
                      <a:pPr algn="ctr">
                        <a:lnSpc>
                          <a:spcPct val="115000"/>
                        </a:lnSpc>
                        <a:spcBef>
                          <a:spcPts val="600"/>
                        </a:spcBef>
                        <a:spcAft>
                          <a:spcPts val="0"/>
                        </a:spcAft>
                      </a:pPr>
                      <a:r>
                        <a:rPr lang="en-CA" sz="1600" dirty="0">
                          <a:effectLst/>
                        </a:rPr>
                        <a:t>Risk Factor</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High (Score 3)</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Medium (Score 2)</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Low (Score 1)</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72678">
                <a:tc>
                  <a:txBody>
                    <a:bodyPr/>
                    <a:lstStyle/>
                    <a:p>
                      <a:pPr algn="ctr">
                        <a:lnSpc>
                          <a:spcPct val="115000"/>
                        </a:lnSpc>
                        <a:spcBef>
                          <a:spcPts val="600"/>
                        </a:spcBef>
                        <a:spcAft>
                          <a:spcPts val="0"/>
                        </a:spcAft>
                      </a:pPr>
                      <a:r>
                        <a:rPr lang="en-CA" sz="1600">
                          <a:effectLst/>
                        </a:rPr>
                        <a:t>Posted Speed (km/h)</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40</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50</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60</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72678">
                <a:tc>
                  <a:txBody>
                    <a:bodyPr/>
                    <a:lstStyle/>
                    <a:p>
                      <a:pPr algn="ctr">
                        <a:lnSpc>
                          <a:spcPct val="115000"/>
                        </a:lnSpc>
                        <a:spcBef>
                          <a:spcPts val="600"/>
                        </a:spcBef>
                        <a:spcAft>
                          <a:spcPts val="0"/>
                        </a:spcAft>
                      </a:pPr>
                      <a:r>
                        <a:rPr lang="en-CA" sz="1600">
                          <a:effectLst/>
                        </a:rPr>
                        <a:t>Average Daily Traffic Volume</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&gt;10,000</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5,000 – 10,000</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&lt;5,000</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72678">
                <a:tc>
                  <a:txBody>
                    <a:bodyPr/>
                    <a:lstStyle/>
                    <a:p>
                      <a:pPr algn="ctr">
                        <a:lnSpc>
                          <a:spcPct val="115000"/>
                        </a:lnSpc>
                        <a:spcBef>
                          <a:spcPts val="600"/>
                        </a:spcBef>
                        <a:spcAft>
                          <a:spcPts val="0"/>
                        </a:spcAft>
                      </a:pPr>
                      <a:r>
                        <a:rPr lang="en-CA" sz="1600">
                          <a:effectLst/>
                        </a:rPr>
                        <a:t>Number of Lanes (Both Directions)</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&gt;4</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3 or 4</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2</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777326">
                <a:tc>
                  <a:txBody>
                    <a:bodyPr/>
                    <a:lstStyle/>
                    <a:p>
                      <a:pPr algn="ctr">
                        <a:lnSpc>
                          <a:spcPct val="115000"/>
                        </a:lnSpc>
                        <a:spcBef>
                          <a:spcPts val="600"/>
                        </a:spcBef>
                        <a:spcAft>
                          <a:spcPts val="0"/>
                        </a:spcAft>
                      </a:pPr>
                      <a:r>
                        <a:rPr lang="en-CA" sz="1600" dirty="0">
                          <a:effectLst/>
                        </a:rPr>
                        <a:t>Presence of Community Facilities</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School / Park (with playground)</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dirty="0">
                          <a:effectLst/>
                        </a:rPr>
                        <a:t>Retirement Areas / Community Centre / Park (no playground)</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dirty="0">
                          <a:effectLst/>
                        </a:rPr>
                        <a:t>None</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72678">
                <a:tc>
                  <a:txBody>
                    <a:bodyPr/>
                    <a:lstStyle/>
                    <a:p>
                      <a:pPr algn="ctr">
                        <a:lnSpc>
                          <a:spcPct val="115000"/>
                        </a:lnSpc>
                        <a:spcBef>
                          <a:spcPts val="600"/>
                        </a:spcBef>
                        <a:spcAft>
                          <a:spcPts val="0"/>
                        </a:spcAft>
                      </a:pPr>
                      <a:r>
                        <a:rPr lang="en-CA" sz="1600">
                          <a:effectLst/>
                        </a:rPr>
                        <a:t>Presence of Sidewalks</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None</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On one side</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On both sides</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72678">
                <a:tc>
                  <a:txBody>
                    <a:bodyPr/>
                    <a:lstStyle/>
                    <a:p>
                      <a:pPr algn="ctr">
                        <a:lnSpc>
                          <a:spcPct val="115000"/>
                        </a:lnSpc>
                        <a:spcBef>
                          <a:spcPts val="600"/>
                        </a:spcBef>
                        <a:spcAft>
                          <a:spcPts val="0"/>
                        </a:spcAft>
                      </a:pPr>
                      <a:r>
                        <a:rPr lang="en-CA" sz="1600">
                          <a:effectLst/>
                        </a:rPr>
                        <a:t>Truck Volumes (as %)</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&gt;10%</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5 – 10%</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&lt;5%</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72678">
                <a:tc>
                  <a:txBody>
                    <a:bodyPr/>
                    <a:lstStyle/>
                    <a:p>
                      <a:pPr algn="ctr">
                        <a:lnSpc>
                          <a:spcPct val="115000"/>
                        </a:lnSpc>
                        <a:spcBef>
                          <a:spcPts val="600"/>
                        </a:spcBef>
                        <a:spcAft>
                          <a:spcPts val="0"/>
                        </a:spcAft>
                      </a:pPr>
                      <a:r>
                        <a:rPr lang="en-CA" sz="1600">
                          <a:effectLst/>
                        </a:rPr>
                        <a:t>Pedestrians Crossing (8 hrs)</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&gt;25</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10 – 25</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&lt;10</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72678">
                <a:tc>
                  <a:txBody>
                    <a:bodyPr/>
                    <a:lstStyle/>
                    <a:p>
                      <a:pPr algn="ctr">
                        <a:lnSpc>
                          <a:spcPct val="115000"/>
                        </a:lnSpc>
                        <a:spcBef>
                          <a:spcPts val="600"/>
                        </a:spcBef>
                        <a:spcAft>
                          <a:spcPts val="0"/>
                        </a:spcAft>
                      </a:pPr>
                      <a:r>
                        <a:rPr lang="en-CA" sz="1600" dirty="0">
                          <a:effectLst/>
                        </a:rPr>
                        <a:t>Intersections / Entrances (per km)</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dirty="0">
                          <a:effectLst/>
                        </a:rPr>
                        <a:t>&gt;10</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a:effectLst/>
                        </a:rPr>
                        <a:t>4 – 10</a:t>
                      </a:r>
                      <a:endParaRPr lang="en-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600"/>
                        </a:spcBef>
                        <a:spcAft>
                          <a:spcPts val="0"/>
                        </a:spcAft>
                      </a:pPr>
                      <a:r>
                        <a:rPr lang="en-CA" sz="1600" dirty="0">
                          <a:effectLst/>
                        </a:rPr>
                        <a:t>&lt;4</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468030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Scoring </a:t>
            </a:r>
            <a:r>
              <a:rPr lang="en-CA" dirty="0"/>
              <a:t>– Community Safety Zone Scoring</a:t>
            </a:r>
          </a:p>
        </p:txBody>
      </p:sp>
      <p:sp>
        <p:nvSpPr>
          <p:cNvPr id="3" name="Content Placeholder 2"/>
          <p:cNvSpPr>
            <a:spLocks noGrp="1"/>
          </p:cNvSpPr>
          <p:nvPr>
            <p:ph idx="1"/>
          </p:nvPr>
        </p:nvSpPr>
        <p:spPr>
          <a:xfrm>
            <a:off x="228600" y="1420238"/>
            <a:ext cx="4972455" cy="4747098"/>
          </a:xfrm>
        </p:spPr>
        <p:txBody>
          <a:bodyPr/>
          <a:lstStyle/>
          <a:p>
            <a:pPr marL="0" indent="0">
              <a:buNone/>
            </a:pPr>
            <a:r>
              <a:rPr lang="en-CA" dirty="0"/>
              <a:t>Scores from each of the eight factors are scored and </a:t>
            </a:r>
            <a:r>
              <a:rPr lang="en-CA" dirty="0" smtClean="0"/>
              <a:t>totaled with the following actions taken:</a:t>
            </a:r>
            <a:endParaRPr lang="en-CA" dirty="0"/>
          </a:p>
          <a:p>
            <a:pPr marL="342900" indent="-342900">
              <a:buAutoNum type="arabicPeriod"/>
            </a:pPr>
            <a:r>
              <a:rPr lang="en-CA" sz="2000" b="1" dirty="0" smtClean="0"/>
              <a:t>Designate </a:t>
            </a:r>
            <a:r>
              <a:rPr lang="en-CA" sz="2000" b="1" dirty="0"/>
              <a:t>as a Community Safety </a:t>
            </a:r>
            <a:r>
              <a:rPr lang="en-CA" sz="2000" b="1" dirty="0" smtClean="0"/>
              <a:t>Zone: </a:t>
            </a:r>
            <a:r>
              <a:rPr lang="en-CA" sz="2000" dirty="0" smtClean="0"/>
              <a:t>18 </a:t>
            </a:r>
            <a:r>
              <a:rPr lang="en-CA" sz="2000" dirty="0"/>
              <a:t>or more points are </a:t>
            </a:r>
            <a:r>
              <a:rPr lang="en-CA" sz="2000" dirty="0" smtClean="0"/>
              <a:t>awarded</a:t>
            </a:r>
          </a:p>
          <a:p>
            <a:pPr marL="342900" indent="-342900">
              <a:buAutoNum type="arabicPeriod"/>
            </a:pPr>
            <a:r>
              <a:rPr lang="en-CA" sz="2000" b="1" dirty="0" smtClean="0"/>
              <a:t>Staff </a:t>
            </a:r>
            <a:r>
              <a:rPr lang="en-CA" sz="2000" b="1" dirty="0"/>
              <a:t>to confirm if </a:t>
            </a:r>
            <a:r>
              <a:rPr lang="en-CA" sz="2000" b="1" dirty="0" smtClean="0"/>
              <a:t>a Community </a:t>
            </a:r>
            <a:r>
              <a:rPr lang="en-CA" sz="2000" b="1" dirty="0"/>
              <a:t>Safety Zone is </a:t>
            </a:r>
            <a:r>
              <a:rPr lang="en-CA" sz="2000" b="1" dirty="0" smtClean="0"/>
              <a:t>appropriate: </a:t>
            </a:r>
            <a:r>
              <a:rPr lang="en-CA" sz="2000" dirty="0" smtClean="0"/>
              <a:t>17 </a:t>
            </a:r>
            <a:r>
              <a:rPr lang="en-CA" sz="2000" dirty="0"/>
              <a:t>points are awarded and at least 3 categories are found to be </a:t>
            </a:r>
            <a:r>
              <a:rPr lang="en-CA" sz="2000" dirty="0" smtClean="0"/>
              <a:t>high-risk</a:t>
            </a:r>
          </a:p>
          <a:p>
            <a:pPr marL="342900" indent="-342900">
              <a:buAutoNum type="arabicPeriod"/>
            </a:pPr>
            <a:r>
              <a:rPr lang="en-CA" sz="2000" b="1" dirty="0" smtClean="0"/>
              <a:t>Community Safety Zone Not Warranted: </a:t>
            </a:r>
            <a:r>
              <a:rPr lang="en-CA" sz="2000" dirty="0" smtClean="0"/>
              <a:t>Less than 17 </a:t>
            </a:r>
            <a:r>
              <a:rPr lang="en-CA" sz="2000" dirty="0"/>
              <a:t>points </a:t>
            </a:r>
            <a:r>
              <a:rPr lang="en-CA" sz="2000" dirty="0" smtClean="0"/>
              <a:t>awarded, or 17 points with 2 or less categories </a:t>
            </a:r>
            <a:r>
              <a:rPr lang="en-CA" sz="2000" dirty="0"/>
              <a:t>that are high-risk</a:t>
            </a:r>
          </a:p>
          <a:p>
            <a:pPr lvl="1"/>
            <a:endParaRPr lang="en-CA" sz="1800" dirty="0"/>
          </a:p>
          <a:p>
            <a:endParaRPr lang="en-CA" dirty="0"/>
          </a:p>
        </p:txBody>
      </p:sp>
      <p:sp>
        <p:nvSpPr>
          <p:cNvPr id="4" name="Footer Placeholder 3"/>
          <p:cNvSpPr>
            <a:spLocks noGrp="1"/>
          </p:cNvSpPr>
          <p:nvPr>
            <p:ph type="ftr" sz="quarter" idx="10"/>
          </p:nvPr>
        </p:nvSpPr>
        <p:spPr/>
        <p:txBody>
          <a:bodyPr/>
          <a:lstStyle/>
          <a:p>
            <a:r>
              <a:rPr lang="en-CA" smtClean="0"/>
              <a:t>Wellington RMAP September Roads Committee</a:t>
            </a:r>
            <a:endParaRPr lang="en-CA" dirty="0"/>
          </a:p>
        </p:txBody>
      </p:sp>
      <p:pic>
        <p:nvPicPr>
          <p:cNvPr id="1026" name="Picture 2" descr="Ottawa&amp;#39;s proposed new &amp;#39;community safety zones&amp;#39; include 8 roads near local  schools - Ottawa | Globalnews.c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381"/>
          <a:stretch/>
        </p:blipFill>
        <p:spPr bwMode="auto">
          <a:xfrm>
            <a:off x="5217994" y="1420238"/>
            <a:ext cx="6626693" cy="4254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195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06"/>
            <a:ext cx="12192000" cy="914400"/>
          </a:xfrm>
        </p:spPr>
        <p:txBody>
          <a:bodyPr/>
          <a:lstStyle/>
          <a:p>
            <a:r>
              <a:rPr lang="en-CA" dirty="0"/>
              <a:t>Overview – </a:t>
            </a:r>
            <a:r>
              <a:rPr lang="en-CA" dirty="0" smtClean="0"/>
              <a:t>Communities Assessed</a:t>
            </a:r>
            <a:endParaRPr lang="en-CA" dirty="0"/>
          </a:p>
        </p:txBody>
      </p:sp>
      <p:sp>
        <p:nvSpPr>
          <p:cNvPr id="3" name="Content Placeholder 2"/>
          <p:cNvSpPr>
            <a:spLocks noGrp="1"/>
          </p:cNvSpPr>
          <p:nvPr>
            <p:ph idx="1"/>
          </p:nvPr>
        </p:nvSpPr>
        <p:spPr>
          <a:xfrm>
            <a:off x="317090" y="1143000"/>
            <a:ext cx="11201400" cy="5486400"/>
          </a:xfrm>
        </p:spPr>
        <p:txBody>
          <a:bodyPr>
            <a:noAutofit/>
          </a:bodyPr>
          <a:lstStyle/>
          <a:p>
            <a:pPr marL="0" lvl="0" indent="0">
              <a:buNone/>
            </a:pPr>
            <a:r>
              <a:rPr lang="en-CA" sz="2000" dirty="0" smtClean="0">
                <a:solidFill>
                  <a:schemeClr val="tx1">
                    <a:lumMod val="75000"/>
                    <a:lumOff val="25000"/>
                  </a:schemeClr>
                </a:solidFill>
              </a:rPr>
              <a:t>County Road corridors within 12 primary urban centres </a:t>
            </a:r>
            <a:br>
              <a:rPr lang="en-CA" sz="2000" dirty="0" smtClean="0">
                <a:solidFill>
                  <a:schemeClr val="tx1">
                    <a:lumMod val="75000"/>
                    <a:lumOff val="25000"/>
                  </a:schemeClr>
                </a:solidFill>
              </a:rPr>
            </a:br>
            <a:r>
              <a:rPr lang="en-CA" sz="2000" dirty="0" smtClean="0">
                <a:solidFill>
                  <a:schemeClr val="tx1">
                    <a:lumMod val="75000"/>
                    <a:lumOff val="25000"/>
                  </a:schemeClr>
                </a:solidFill>
              </a:rPr>
              <a:t>and two secondary urban centres:</a:t>
            </a:r>
          </a:p>
          <a:p>
            <a:pPr lvl="1"/>
            <a:r>
              <a:rPr lang="en-CA" sz="1500" dirty="0" smtClean="0">
                <a:solidFill>
                  <a:schemeClr val="tx1">
                    <a:lumMod val="75000"/>
                    <a:lumOff val="25000"/>
                  </a:schemeClr>
                </a:solidFill>
              </a:rPr>
              <a:t>Clifford </a:t>
            </a:r>
            <a:r>
              <a:rPr lang="en-CA" sz="1500" dirty="0">
                <a:solidFill>
                  <a:schemeClr val="tx1">
                    <a:lumMod val="75000"/>
                    <a:lumOff val="25000"/>
                  </a:schemeClr>
                </a:solidFill>
              </a:rPr>
              <a:t>(Wellington Road 2</a:t>
            </a:r>
            <a:r>
              <a:rPr lang="en-CA" sz="1500" dirty="0" smtClean="0">
                <a:solidFill>
                  <a:schemeClr val="tx1">
                    <a:lumMod val="75000"/>
                    <a:lumOff val="25000"/>
                  </a:schemeClr>
                </a:solidFill>
              </a:rPr>
              <a:t>)</a:t>
            </a:r>
            <a:endParaRPr lang="en-CA" sz="1500" dirty="0">
              <a:solidFill>
                <a:schemeClr val="tx1">
                  <a:lumMod val="75000"/>
                  <a:lumOff val="25000"/>
                </a:schemeClr>
              </a:solidFill>
            </a:endParaRPr>
          </a:p>
          <a:p>
            <a:pPr lvl="1"/>
            <a:r>
              <a:rPr lang="en-CA" sz="1500" dirty="0" err="1" smtClean="0">
                <a:solidFill>
                  <a:schemeClr val="tx1">
                    <a:lumMod val="75000"/>
                    <a:lumOff val="25000"/>
                  </a:schemeClr>
                </a:solidFill>
              </a:rPr>
              <a:t>Harriston</a:t>
            </a:r>
            <a:r>
              <a:rPr lang="en-CA" sz="1500" dirty="0" smtClean="0">
                <a:solidFill>
                  <a:schemeClr val="tx1">
                    <a:lumMod val="75000"/>
                    <a:lumOff val="25000"/>
                  </a:schemeClr>
                </a:solidFill>
              </a:rPr>
              <a:t> </a:t>
            </a:r>
            <a:r>
              <a:rPr lang="en-CA" sz="1500" dirty="0">
                <a:solidFill>
                  <a:schemeClr val="tx1">
                    <a:lumMod val="75000"/>
                    <a:lumOff val="25000"/>
                  </a:schemeClr>
                </a:solidFill>
              </a:rPr>
              <a:t>(Wellington Road 109</a:t>
            </a:r>
            <a:r>
              <a:rPr lang="en-CA" sz="1500" dirty="0" smtClean="0">
                <a:solidFill>
                  <a:schemeClr val="tx1">
                    <a:lumMod val="75000"/>
                    <a:lumOff val="25000"/>
                  </a:schemeClr>
                </a:solidFill>
              </a:rPr>
              <a:t>)</a:t>
            </a:r>
            <a:endParaRPr lang="en-CA" sz="1500" dirty="0">
              <a:solidFill>
                <a:schemeClr val="tx1">
                  <a:lumMod val="75000"/>
                  <a:lumOff val="25000"/>
                </a:schemeClr>
              </a:solidFill>
            </a:endParaRPr>
          </a:p>
          <a:p>
            <a:pPr lvl="1"/>
            <a:r>
              <a:rPr lang="en-CA" sz="1500" dirty="0" smtClean="0">
                <a:solidFill>
                  <a:schemeClr val="tx1">
                    <a:lumMod val="75000"/>
                    <a:lumOff val="25000"/>
                  </a:schemeClr>
                </a:solidFill>
              </a:rPr>
              <a:t>Palmerston </a:t>
            </a:r>
            <a:r>
              <a:rPr lang="en-CA" sz="1500" dirty="0">
                <a:solidFill>
                  <a:schemeClr val="tx1">
                    <a:lumMod val="75000"/>
                    <a:lumOff val="25000"/>
                  </a:schemeClr>
                </a:solidFill>
              </a:rPr>
              <a:t>(Wellington </a:t>
            </a:r>
            <a:r>
              <a:rPr lang="en-CA" sz="1500" dirty="0" smtClean="0">
                <a:solidFill>
                  <a:schemeClr val="tx1">
                    <a:lumMod val="75000"/>
                    <a:lumOff val="25000"/>
                  </a:schemeClr>
                </a:solidFill>
              </a:rPr>
              <a:t>Roads </a:t>
            </a:r>
            <a:r>
              <a:rPr lang="en-CA" sz="1500" dirty="0">
                <a:solidFill>
                  <a:schemeClr val="tx1">
                    <a:lumMod val="75000"/>
                    <a:lumOff val="25000"/>
                  </a:schemeClr>
                </a:solidFill>
              </a:rPr>
              <a:t>5, 8 and 123</a:t>
            </a:r>
            <a:r>
              <a:rPr lang="en-CA" sz="1500" dirty="0" smtClean="0">
                <a:solidFill>
                  <a:schemeClr val="tx1">
                    <a:lumMod val="75000"/>
                    <a:lumOff val="25000"/>
                  </a:schemeClr>
                </a:solidFill>
              </a:rPr>
              <a:t>)</a:t>
            </a:r>
            <a:endParaRPr lang="en-CA" sz="1500" dirty="0">
              <a:solidFill>
                <a:schemeClr val="tx1">
                  <a:lumMod val="75000"/>
                  <a:lumOff val="25000"/>
                </a:schemeClr>
              </a:solidFill>
            </a:endParaRPr>
          </a:p>
          <a:p>
            <a:pPr lvl="1"/>
            <a:r>
              <a:rPr lang="en-CA" sz="1500" dirty="0" smtClean="0">
                <a:solidFill>
                  <a:schemeClr val="tx1">
                    <a:lumMod val="75000"/>
                    <a:lumOff val="25000"/>
                  </a:schemeClr>
                </a:solidFill>
              </a:rPr>
              <a:t>Mount </a:t>
            </a:r>
            <a:r>
              <a:rPr lang="en-CA" sz="1500" dirty="0">
                <a:solidFill>
                  <a:schemeClr val="tx1">
                    <a:lumMod val="75000"/>
                    <a:lumOff val="25000"/>
                  </a:schemeClr>
                </a:solidFill>
              </a:rPr>
              <a:t>Forest (Wellington Road 6</a:t>
            </a:r>
            <a:r>
              <a:rPr lang="en-CA" sz="1500" dirty="0" smtClean="0">
                <a:solidFill>
                  <a:schemeClr val="tx1">
                    <a:lumMod val="75000"/>
                    <a:lumOff val="25000"/>
                  </a:schemeClr>
                </a:solidFill>
              </a:rPr>
              <a:t>)</a:t>
            </a:r>
            <a:endParaRPr lang="en-CA" sz="1500" dirty="0">
              <a:solidFill>
                <a:schemeClr val="tx1">
                  <a:lumMod val="75000"/>
                  <a:lumOff val="25000"/>
                </a:schemeClr>
              </a:solidFill>
            </a:endParaRPr>
          </a:p>
          <a:p>
            <a:pPr lvl="1"/>
            <a:r>
              <a:rPr lang="en-CA" sz="1500" dirty="0" smtClean="0">
                <a:solidFill>
                  <a:schemeClr val="tx1">
                    <a:lumMod val="75000"/>
                    <a:lumOff val="25000"/>
                  </a:schemeClr>
                </a:solidFill>
              </a:rPr>
              <a:t>Arthur </a:t>
            </a:r>
            <a:r>
              <a:rPr lang="en-CA" sz="1500" dirty="0">
                <a:solidFill>
                  <a:schemeClr val="tx1">
                    <a:lumMod val="75000"/>
                    <a:lumOff val="25000"/>
                  </a:schemeClr>
                </a:solidFill>
              </a:rPr>
              <a:t>(Wellington Road 14</a:t>
            </a:r>
            <a:r>
              <a:rPr lang="en-CA" sz="1500" dirty="0" smtClean="0">
                <a:solidFill>
                  <a:schemeClr val="tx1">
                    <a:lumMod val="75000"/>
                    <a:lumOff val="25000"/>
                  </a:schemeClr>
                </a:solidFill>
              </a:rPr>
              <a:t>)</a:t>
            </a:r>
            <a:endParaRPr lang="en-CA" sz="1500" dirty="0">
              <a:solidFill>
                <a:schemeClr val="tx1">
                  <a:lumMod val="75000"/>
                  <a:lumOff val="25000"/>
                </a:schemeClr>
              </a:solidFill>
            </a:endParaRPr>
          </a:p>
          <a:p>
            <a:pPr lvl="1"/>
            <a:r>
              <a:rPr lang="en-CA" sz="1500" dirty="0" smtClean="0">
                <a:solidFill>
                  <a:schemeClr val="tx1">
                    <a:lumMod val="75000"/>
                    <a:lumOff val="25000"/>
                  </a:schemeClr>
                </a:solidFill>
              </a:rPr>
              <a:t>Moorefield </a:t>
            </a:r>
            <a:r>
              <a:rPr lang="en-CA" sz="1500" dirty="0">
                <a:solidFill>
                  <a:schemeClr val="tx1">
                    <a:lumMod val="75000"/>
                    <a:lumOff val="25000"/>
                  </a:schemeClr>
                </a:solidFill>
              </a:rPr>
              <a:t>(Wellington Road 10</a:t>
            </a:r>
            <a:r>
              <a:rPr lang="en-CA" sz="1500" dirty="0" smtClean="0">
                <a:solidFill>
                  <a:schemeClr val="tx1">
                    <a:lumMod val="75000"/>
                    <a:lumOff val="25000"/>
                  </a:schemeClr>
                </a:solidFill>
              </a:rPr>
              <a:t>)</a:t>
            </a:r>
            <a:endParaRPr lang="en-CA" sz="1500" dirty="0">
              <a:solidFill>
                <a:schemeClr val="tx1">
                  <a:lumMod val="75000"/>
                  <a:lumOff val="25000"/>
                </a:schemeClr>
              </a:solidFill>
            </a:endParaRPr>
          </a:p>
          <a:p>
            <a:pPr lvl="1"/>
            <a:r>
              <a:rPr lang="en-CA" sz="1500" dirty="0" smtClean="0">
                <a:solidFill>
                  <a:schemeClr val="tx1">
                    <a:lumMod val="75000"/>
                    <a:lumOff val="25000"/>
                  </a:schemeClr>
                </a:solidFill>
              </a:rPr>
              <a:t>Drayton </a:t>
            </a:r>
            <a:r>
              <a:rPr lang="en-CA" sz="1500" dirty="0">
                <a:solidFill>
                  <a:schemeClr val="tx1">
                    <a:lumMod val="75000"/>
                    <a:lumOff val="25000"/>
                  </a:schemeClr>
                </a:solidFill>
              </a:rPr>
              <a:t>(Wellington </a:t>
            </a:r>
            <a:r>
              <a:rPr lang="en-CA" sz="1500" dirty="0" smtClean="0">
                <a:solidFill>
                  <a:schemeClr val="tx1">
                    <a:lumMod val="75000"/>
                    <a:lumOff val="25000"/>
                  </a:schemeClr>
                </a:solidFill>
              </a:rPr>
              <a:t>Roads </a:t>
            </a:r>
            <a:r>
              <a:rPr lang="en-CA" sz="1500" dirty="0">
                <a:solidFill>
                  <a:schemeClr val="tx1">
                    <a:lumMod val="75000"/>
                    <a:lumOff val="25000"/>
                  </a:schemeClr>
                </a:solidFill>
              </a:rPr>
              <a:t>8 and 11</a:t>
            </a:r>
            <a:r>
              <a:rPr lang="en-CA" sz="1500" dirty="0" smtClean="0">
                <a:solidFill>
                  <a:schemeClr val="tx1">
                    <a:lumMod val="75000"/>
                    <a:lumOff val="25000"/>
                  </a:schemeClr>
                </a:solidFill>
              </a:rPr>
              <a:t>)</a:t>
            </a:r>
            <a:endParaRPr lang="en-CA" sz="1500" dirty="0">
              <a:solidFill>
                <a:schemeClr val="tx1">
                  <a:lumMod val="75000"/>
                  <a:lumOff val="25000"/>
                </a:schemeClr>
              </a:solidFill>
            </a:endParaRPr>
          </a:p>
          <a:p>
            <a:pPr lvl="1"/>
            <a:r>
              <a:rPr lang="en-CA" sz="1500" dirty="0" smtClean="0">
                <a:solidFill>
                  <a:schemeClr val="tx1">
                    <a:lumMod val="75000"/>
                    <a:lumOff val="25000"/>
                  </a:schemeClr>
                </a:solidFill>
              </a:rPr>
              <a:t>Elora/Salem (Wellington Roads 7, 18 and 21)</a:t>
            </a:r>
          </a:p>
          <a:p>
            <a:pPr lvl="1"/>
            <a:r>
              <a:rPr lang="en-CA" sz="1500" dirty="0" smtClean="0">
                <a:solidFill>
                  <a:schemeClr val="tx1">
                    <a:lumMod val="75000"/>
                    <a:lumOff val="25000"/>
                  </a:schemeClr>
                </a:solidFill>
              </a:rPr>
              <a:t>Fergus (Wellington Roads 18 and 19)</a:t>
            </a:r>
          </a:p>
          <a:p>
            <a:pPr lvl="1"/>
            <a:r>
              <a:rPr lang="en-CA" sz="1500" dirty="0" err="1" smtClean="0">
                <a:solidFill>
                  <a:schemeClr val="tx1">
                    <a:lumMod val="75000"/>
                    <a:lumOff val="25000"/>
                  </a:schemeClr>
                </a:solidFill>
              </a:rPr>
              <a:t>Hillsburgh</a:t>
            </a:r>
            <a:r>
              <a:rPr lang="en-CA" sz="1500" dirty="0" smtClean="0">
                <a:solidFill>
                  <a:schemeClr val="tx1">
                    <a:lumMod val="75000"/>
                    <a:lumOff val="25000"/>
                  </a:schemeClr>
                </a:solidFill>
              </a:rPr>
              <a:t> (Wellington Road 24)</a:t>
            </a:r>
          </a:p>
          <a:p>
            <a:pPr lvl="1"/>
            <a:r>
              <a:rPr lang="en-CA" sz="1500" dirty="0" smtClean="0">
                <a:solidFill>
                  <a:schemeClr val="tx1">
                    <a:lumMod val="75000"/>
                    <a:lumOff val="25000"/>
                  </a:schemeClr>
                </a:solidFill>
              </a:rPr>
              <a:t>Erin (Wellington Road 124)</a:t>
            </a:r>
          </a:p>
          <a:p>
            <a:pPr lvl="1"/>
            <a:r>
              <a:rPr lang="en-CA" sz="1500" dirty="0" smtClean="0">
                <a:solidFill>
                  <a:schemeClr val="tx1">
                    <a:lumMod val="75000"/>
                    <a:lumOff val="25000"/>
                  </a:schemeClr>
                </a:solidFill>
              </a:rPr>
              <a:t>Rockwood (Wellington Roads 27 and 50)</a:t>
            </a:r>
          </a:p>
          <a:p>
            <a:pPr lvl="1"/>
            <a:r>
              <a:rPr lang="en-CA" sz="1500" dirty="0" smtClean="0">
                <a:solidFill>
                  <a:schemeClr val="tx1">
                    <a:lumMod val="75000"/>
                    <a:lumOff val="25000"/>
                  </a:schemeClr>
                </a:solidFill>
              </a:rPr>
              <a:t>Aberfoyle (Wellington Roads 34 and 46)</a:t>
            </a:r>
          </a:p>
          <a:p>
            <a:pPr lvl="1"/>
            <a:r>
              <a:rPr lang="en-CA" sz="1500" dirty="0" smtClean="0">
                <a:solidFill>
                  <a:schemeClr val="tx1">
                    <a:lumMod val="75000"/>
                    <a:lumOff val="25000"/>
                  </a:schemeClr>
                </a:solidFill>
              </a:rPr>
              <a:t>Morriston (Wellington Road 36)</a:t>
            </a:r>
          </a:p>
          <a:p>
            <a:pPr marL="0" indent="0">
              <a:buNone/>
            </a:pPr>
            <a:endParaRPr lang="en-CA" sz="600" b="1" i="1" dirty="0" smtClean="0">
              <a:solidFill>
                <a:schemeClr val="tx1">
                  <a:lumMod val="75000"/>
                  <a:lumOff val="25000"/>
                </a:schemeClr>
              </a:solidFill>
            </a:endParaRPr>
          </a:p>
          <a:p>
            <a:pPr marL="0" indent="0">
              <a:buNone/>
            </a:pPr>
            <a:r>
              <a:rPr lang="en-CA" sz="2000" b="1" i="1" dirty="0" smtClean="0">
                <a:solidFill>
                  <a:schemeClr val="tx1">
                    <a:lumMod val="75000"/>
                    <a:lumOff val="25000"/>
                  </a:schemeClr>
                </a:solidFill>
              </a:rPr>
              <a:t>No corridors that are currently identified as a provincial highway were assessed.</a:t>
            </a:r>
            <a:endParaRPr lang="en-CA" sz="2000" b="1" i="1" dirty="0">
              <a:solidFill>
                <a:srgbClr val="FF0000"/>
              </a:solidFill>
            </a:endParaRPr>
          </a:p>
        </p:txBody>
      </p:sp>
      <p:sp>
        <p:nvSpPr>
          <p:cNvPr id="4" name="Footer Placeholder 3"/>
          <p:cNvSpPr>
            <a:spLocks noGrp="1"/>
          </p:cNvSpPr>
          <p:nvPr>
            <p:ph type="ftr" sz="quarter" idx="10"/>
          </p:nvPr>
        </p:nvSpPr>
        <p:spPr/>
        <p:txBody>
          <a:bodyPr/>
          <a:lstStyle/>
          <a:p>
            <a:r>
              <a:rPr lang="en-CA" dirty="0"/>
              <a:t>Wellington </a:t>
            </a:r>
            <a:r>
              <a:rPr lang="en-CA" dirty="0" smtClean="0"/>
              <a:t>RMAP January 2022 Roads </a:t>
            </a:r>
            <a:r>
              <a:rPr lang="en-CA" dirty="0"/>
              <a:t>Committee</a:t>
            </a:r>
          </a:p>
        </p:txBody>
      </p:sp>
      <p:pic>
        <p:nvPicPr>
          <p:cNvPr id="6" name="Google Shape;302;p17" descr="Roads - Wellington County"/>
          <p:cNvPicPr preferRelativeResize="0"/>
          <p:nvPr/>
        </p:nvPicPr>
        <p:blipFill rotWithShape="1">
          <a:blip r:embed="rId2">
            <a:alphaModFix/>
          </a:blip>
          <a:srcRect/>
          <a:stretch/>
        </p:blipFill>
        <p:spPr>
          <a:xfrm>
            <a:off x="10263797" y="6197346"/>
            <a:ext cx="606946" cy="635508"/>
          </a:xfrm>
          <a:prstGeom prst="rect">
            <a:avLst/>
          </a:prstGeom>
          <a:noFill/>
          <a:ln>
            <a:noFill/>
          </a:ln>
        </p:spPr>
      </p:pic>
      <p:sp>
        <p:nvSpPr>
          <p:cNvPr id="8" name="TextBox 7"/>
          <p:cNvSpPr txBox="1"/>
          <p:nvPr/>
        </p:nvSpPr>
        <p:spPr>
          <a:xfrm>
            <a:off x="7183789" y="2238216"/>
            <a:ext cx="3559042" cy="3108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CA" sz="2800" b="1" dirty="0" smtClean="0"/>
              <a:t>Scoring was initially undertaken by Dillon and then reviewed, updated and confirmed by Wellington County Roads staff</a:t>
            </a:r>
            <a:endParaRPr lang="en-CA" sz="2800" b="1" dirty="0"/>
          </a:p>
        </p:txBody>
      </p:sp>
    </p:spTree>
    <p:extLst>
      <p:ext uri="{BB962C8B-B14F-4D97-AF65-F5344CB8AC3E}">
        <p14:creationId xmlns:p14="http://schemas.microsoft.com/office/powerpoint/2010/main" val="70237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oad Master Action Plan - Roads - Wellington County"/>
          <p:cNvPicPr>
            <a:picLocks noGrp="1" noChangeAspect="1" noChangeArrowheads="1"/>
          </p:cNvPicPr>
          <p:nvPr>
            <p:ph type="pic" idx="2"/>
          </p:nvPr>
        </p:nvPicPr>
        <p:blipFill rotWithShape="1">
          <a:blip r:embed="rId2" cstate="screen">
            <a:extLst>
              <a:ext uri="{28A0092B-C50C-407E-A947-70E740481C1C}">
                <a14:useLocalDpi xmlns:a14="http://schemas.microsoft.com/office/drawing/2010/main"/>
              </a:ext>
            </a:extLst>
          </a:blip>
          <a:srcRect t="44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08018" y="3349596"/>
            <a:ext cx="9985663" cy="101458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b="1" dirty="0" smtClean="0">
                <a:solidFill>
                  <a:schemeClr val="tx1"/>
                </a:solidFill>
                <a:latin typeface="Tw Cen MT" panose="020B0602020104020603" pitchFamily="34" charset="0"/>
              </a:rPr>
              <a:t>Community Safety Zone Scoring</a:t>
            </a:r>
            <a:endParaRPr lang="en-CA" sz="4000" b="1" dirty="0">
              <a:solidFill>
                <a:schemeClr val="tx1"/>
              </a:solidFill>
              <a:latin typeface="Tw Cen MT" panose="020B0602020104020603" pitchFamily="34" charset="0"/>
            </a:endParaRPr>
          </a:p>
        </p:txBody>
      </p:sp>
      <p:sp>
        <p:nvSpPr>
          <p:cNvPr id="2" name="Footer Placeholder 1"/>
          <p:cNvSpPr>
            <a:spLocks noGrp="1"/>
          </p:cNvSpPr>
          <p:nvPr>
            <p:ph type="ftr" idx="11"/>
          </p:nvPr>
        </p:nvSpPr>
        <p:spPr/>
        <p:txBody>
          <a:bodyPr/>
          <a:lstStyle/>
          <a:p>
            <a:r>
              <a:rPr lang="en-CA" dirty="0"/>
              <a:t>Wellington RMAP </a:t>
            </a:r>
            <a:r>
              <a:rPr lang="en-CA" dirty="0" smtClean="0"/>
              <a:t>January 2022 </a:t>
            </a:r>
            <a:r>
              <a:rPr lang="en-CA" dirty="0"/>
              <a:t>Roads Committee</a:t>
            </a:r>
          </a:p>
        </p:txBody>
      </p:sp>
    </p:spTree>
    <p:extLst>
      <p:ext uri="{BB962C8B-B14F-4D97-AF65-F5344CB8AC3E}">
        <p14:creationId xmlns:p14="http://schemas.microsoft.com/office/powerpoint/2010/main" val="3873655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Technical </a:t>
            </a:r>
            <a:r>
              <a:rPr lang="en-CA" dirty="0" smtClean="0"/>
              <a:t>Community Safety Zone Final Scoring (1 of 3)</a:t>
            </a:r>
            <a:endParaRPr lang="en-CA" dirty="0"/>
          </a:p>
        </p:txBody>
      </p:sp>
      <p:sp>
        <p:nvSpPr>
          <p:cNvPr id="4" name="Footer Placeholder 3"/>
          <p:cNvSpPr>
            <a:spLocks noGrp="1"/>
          </p:cNvSpPr>
          <p:nvPr>
            <p:ph type="ftr" sz="quarter" idx="10"/>
          </p:nvPr>
        </p:nvSpPr>
        <p:spPr/>
        <p:txBody>
          <a:bodyPr/>
          <a:lstStyle/>
          <a:p>
            <a:r>
              <a:rPr lang="en-CA" dirty="0"/>
              <a:t>Wellington RMAP </a:t>
            </a:r>
            <a:r>
              <a:rPr lang="en-CA" dirty="0" smtClean="0"/>
              <a:t>January 2022 </a:t>
            </a:r>
            <a:r>
              <a:rPr lang="en-CA" dirty="0"/>
              <a:t>Roads Committee</a:t>
            </a:r>
          </a:p>
        </p:txBody>
      </p:sp>
      <p:pic>
        <p:nvPicPr>
          <p:cNvPr id="6" name="Google Shape;302;p17" descr="Roads - Wellington County"/>
          <p:cNvPicPr preferRelativeResize="0"/>
          <p:nvPr/>
        </p:nvPicPr>
        <p:blipFill rotWithShape="1">
          <a:blip r:embed="rId2">
            <a:alphaModFix/>
          </a:blip>
          <a:srcRect/>
          <a:stretch/>
        </p:blipFill>
        <p:spPr>
          <a:xfrm>
            <a:off x="10263797" y="6197346"/>
            <a:ext cx="606946" cy="635508"/>
          </a:xfrm>
          <a:prstGeom prst="rect">
            <a:avLst/>
          </a:prstGeom>
          <a:noFill/>
          <a:ln>
            <a:noFill/>
          </a:ln>
        </p:spPr>
      </p:pic>
      <p:graphicFrame>
        <p:nvGraphicFramePr>
          <p:cNvPr id="21" name="Content Placeholder 20"/>
          <p:cNvGraphicFramePr>
            <a:graphicFrameLocks noGrp="1"/>
          </p:cNvGraphicFramePr>
          <p:nvPr>
            <p:ph idx="1"/>
            <p:extLst>
              <p:ext uri="{D42A27DB-BD31-4B8C-83A1-F6EECF244321}">
                <p14:modId xmlns:p14="http://schemas.microsoft.com/office/powerpoint/2010/main" val="3640514252"/>
              </p:ext>
            </p:extLst>
          </p:nvPr>
        </p:nvGraphicFramePr>
        <p:xfrm>
          <a:off x="228600" y="1139213"/>
          <a:ext cx="6755860" cy="5173096"/>
        </p:xfrm>
        <a:graphic>
          <a:graphicData uri="http://schemas.openxmlformats.org/drawingml/2006/table">
            <a:tbl>
              <a:tblPr firstRow="1" firstCol="1" lastCol="1" bandRow="1">
                <a:tableStyleId>{5C22544A-7EE6-4342-B048-85BDC9FD1C3A}</a:tableStyleId>
              </a:tblPr>
              <a:tblGrid>
                <a:gridCol w="4071026">
                  <a:extLst>
                    <a:ext uri="{9D8B030D-6E8A-4147-A177-3AD203B41FA5}">
                      <a16:colId xmlns:a16="http://schemas.microsoft.com/office/drawing/2014/main" val="20000"/>
                    </a:ext>
                  </a:extLst>
                </a:gridCol>
                <a:gridCol w="1478604">
                  <a:extLst>
                    <a:ext uri="{9D8B030D-6E8A-4147-A177-3AD203B41FA5}">
                      <a16:colId xmlns:a16="http://schemas.microsoft.com/office/drawing/2014/main" val="20001"/>
                    </a:ext>
                  </a:extLst>
                </a:gridCol>
                <a:gridCol w="1206230">
                  <a:extLst>
                    <a:ext uri="{9D8B030D-6E8A-4147-A177-3AD203B41FA5}">
                      <a16:colId xmlns:a16="http://schemas.microsoft.com/office/drawing/2014/main" val="20002"/>
                    </a:ext>
                  </a:extLst>
                </a:gridCol>
              </a:tblGrid>
              <a:tr h="231383">
                <a:tc>
                  <a:txBody>
                    <a:bodyPr/>
                    <a:lstStyle/>
                    <a:p>
                      <a:pPr algn="ctr">
                        <a:lnSpc>
                          <a:spcPct val="115000"/>
                        </a:lnSpc>
                        <a:spcBef>
                          <a:spcPts val="600"/>
                        </a:spcBef>
                        <a:spcAft>
                          <a:spcPts val="0"/>
                        </a:spcAft>
                      </a:pPr>
                      <a:r>
                        <a:rPr lang="en-CA" sz="1100" dirty="0">
                          <a:effectLst/>
                        </a:rPr>
                        <a:t>Road Segment</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tc>
                <a:tc>
                  <a:txBody>
                    <a:bodyPr/>
                    <a:lstStyle/>
                    <a:p>
                      <a:pPr algn="ctr">
                        <a:lnSpc>
                          <a:spcPct val="115000"/>
                        </a:lnSpc>
                        <a:spcBef>
                          <a:spcPts val="600"/>
                        </a:spcBef>
                        <a:spcAft>
                          <a:spcPts val="0"/>
                        </a:spcAft>
                      </a:pPr>
                      <a:r>
                        <a:rPr lang="en-CA" sz="1100" dirty="0">
                          <a:effectLst/>
                        </a:rPr>
                        <a:t>Community</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tc>
                <a:tc>
                  <a:txBody>
                    <a:bodyPr/>
                    <a:lstStyle/>
                    <a:p>
                      <a:pPr algn="ctr">
                        <a:lnSpc>
                          <a:spcPct val="115000"/>
                        </a:lnSpc>
                        <a:spcBef>
                          <a:spcPts val="600"/>
                        </a:spcBef>
                        <a:spcAft>
                          <a:spcPts val="0"/>
                        </a:spcAft>
                      </a:pPr>
                      <a:r>
                        <a:rPr lang="en-CA" sz="1100" dirty="0">
                          <a:effectLst/>
                        </a:rPr>
                        <a:t>Total Score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tc>
                <a:extLst>
                  <a:ext uri="{0D108BD9-81ED-4DB2-BD59-A6C34878D82A}">
                    <a16:rowId xmlns:a16="http://schemas.microsoft.com/office/drawing/2014/main" val="10000"/>
                  </a:ext>
                </a:extLst>
              </a:tr>
              <a:tr h="29068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18 (Highway 6 - Orangeville Road)</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2"/>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Fergus</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2"/>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rPr>
                        <a:t>19</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2"/>
                    </a:solidFill>
                  </a:tcPr>
                </a:tc>
                <a:extLst>
                  <a:ext uri="{0D108BD9-81ED-4DB2-BD59-A6C34878D82A}">
                    <a16:rowId xmlns:a16="http://schemas.microsoft.com/office/drawing/2014/main" val="10001"/>
                  </a:ext>
                </a:extLst>
              </a:tr>
              <a:tr h="29068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123 (Wellington Road 8 - Wellington Road 5)</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2"/>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Palmerston</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2"/>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rPr>
                        <a:t>18</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2"/>
                    </a:solidFill>
                  </a:tcPr>
                </a:tc>
                <a:extLst>
                  <a:ext uri="{0D108BD9-81ED-4DB2-BD59-A6C34878D82A}">
                    <a16:rowId xmlns:a16="http://schemas.microsoft.com/office/drawing/2014/main" val="10002"/>
                  </a:ext>
                </a:extLst>
              </a:tr>
              <a:tr h="29068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11 (Andrews Drive - Wellington Road 8)</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2"/>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Drayton</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2"/>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18</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2"/>
                    </a:solidFill>
                  </a:tcPr>
                </a:tc>
                <a:extLst>
                  <a:ext uri="{0D108BD9-81ED-4DB2-BD59-A6C34878D82A}">
                    <a16:rowId xmlns:a16="http://schemas.microsoft.com/office/drawing/2014/main" val="10003"/>
                  </a:ext>
                </a:extLst>
              </a:tr>
              <a:tr h="29068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7 (Ross Street - First Line)</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2"/>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Elora &amp; Salem</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2"/>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18</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2"/>
                    </a:solidFill>
                  </a:tcPr>
                </a:tc>
                <a:extLst>
                  <a:ext uri="{0D108BD9-81ED-4DB2-BD59-A6C34878D82A}">
                    <a16:rowId xmlns:a16="http://schemas.microsoft.com/office/drawing/2014/main" val="10004"/>
                  </a:ext>
                </a:extLst>
              </a:tr>
              <a:tr h="29068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24 (Church Street - Jane Street)</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2"/>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Hillsburgh</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2"/>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18</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2"/>
                    </a:solidFill>
                  </a:tcPr>
                </a:tc>
                <a:extLst>
                  <a:ext uri="{0D108BD9-81ED-4DB2-BD59-A6C34878D82A}">
                    <a16:rowId xmlns:a16="http://schemas.microsoft.com/office/drawing/2014/main" val="10005"/>
                  </a:ext>
                </a:extLst>
              </a:tr>
              <a:tr h="29068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46 (Wellington Road 34 - Gilmour Road)</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lnB w="38100" cap="flat" cmpd="sng" algn="ctr">
                      <a:solidFill>
                        <a:schemeClr val="bg1"/>
                      </a:solidFill>
                      <a:prstDash val="solid"/>
                      <a:round/>
                      <a:headEnd type="none" w="med" len="med"/>
                      <a:tailEnd type="none" w="med" len="med"/>
                    </a:lnB>
                    <a:solidFill>
                      <a:schemeClr val="accent2"/>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Aberfoyle</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lnB w="38100" cap="flat" cmpd="sng" algn="ctr">
                      <a:solidFill>
                        <a:schemeClr val="bg1"/>
                      </a:solidFill>
                      <a:prstDash val="solid"/>
                      <a:round/>
                      <a:headEnd type="none" w="med" len="med"/>
                      <a:tailEnd type="none" w="med" len="med"/>
                    </a:lnB>
                    <a:solidFill>
                      <a:schemeClr val="accent2"/>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18</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lnB w="381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6"/>
                  </a:ext>
                </a:extLst>
              </a:tr>
              <a:tr h="29068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18 (Wellington Road 21 - Chapel Street)</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lnT w="38100" cap="flat" cmpd="sng" algn="ctr">
                      <a:solidFill>
                        <a:schemeClr val="bg1"/>
                      </a:solidFill>
                      <a:prstDash val="solid"/>
                      <a:round/>
                      <a:headEnd type="none" w="med" len="med"/>
                      <a:tailEnd type="none" w="med" len="med"/>
                    </a:lnT>
                    <a:solidFill>
                      <a:schemeClr val="accent6"/>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Elora &amp; Salem</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lnT w="38100" cap="flat" cmpd="sng" algn="ctr">
                      <a:solidFill>
                        <a:schemeClr val="bg1"/>
                      </a:solidFill>
                      <a:prstDash val="solid"/>
                      <a:round/>
                      <a:headEnd type="none" w="med" len="med"/>
                      <a:tailEnd type="none" w="med" len="med"/>
                    </a:lnT>
                    <a:solidFill>
                      <a:schemeClr val="accent6"/>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17</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lnT w="38100" cap="flat" cmpd="sng" algn="ctr">
                      <a:solidFill>
                        <a:schemeClr val="bg1"/>
                      </a:solidFill>
                      <a:prstDash val="solid"/>
                      <a:round/>
                      <a:headEnd type="none" w="med" len="med"/>
                      <a:tailEnd type="none" w="med" len="med"/>
                    </a:lnT>
                    <a:solidFill>
                      <a:schemeClr val="accent6"/>
                    </a:solidFill>
                  </a:tcPr>
                </a:tc>
                <a:extLst>
                  <a:ext uri="{0D108BD9-81ED-4DB2-BD59-A6C34878D82A}">
                    <a16:rowId xmlns:a16="http://schemas.microsoft.com/office/drawing/2014/main" val="10007"/>
                  </a:ext>
                </a:extLst>
              </a:tr>
              <a:tr h="29068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124 (Ross Street - Wellington Road 52)</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6"/>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Erin</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6"/>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17</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6"/>
                    </a:solidFill>
                  </a:tcPr>
                </a:tc>
                <a:extLst>
                  <a:ext uri="{0D108BD9-81ED-4DB2-BD59-A6C34878D82A}">
                    <a16:rowId xmlns:a16="http://schemas.microsoft.com/office/drawing/2014/main" val="10008"/>
                  </a:ext>
                </a:extLst>
              </a:tr>
              <a:tr h="29068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6 (Highway 6 - London Road)</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lnB w="38100" cap="flat" cmpd="sng" algn="ctr">
                      <a:solidFill>
                        <a:schemeClr val="bg1"/>
                      </a:solidFill>
                      <a:prstDash val="solid"/>
                      <a:round/>
                      <a:headEnd type="none" w="med" len="med"/>
                      <a:tailEnd type="none" w="med" len="med"/>
                    </a:lnB>
                    <a:solidFill>
                      <a:schemeClr val="accent6"/>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Mount Forest</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lnB w="38100" cap="flat" cmpd="sng" algn="ctr">
                      <a:solidFill>
                        <a:schemeClr val="bg1"/>
                      </a:solidFill>
                      <a:prstDash val="solid"/>
                      <a:round/>
                      <a:headEnd type="none" w="med" len="med"/>
                      <a:tailEnd type="none" w="med" len="med"/>
                    </a:lnB>
                    <a:solidFill>
                      <a:schemeClr val="accent6"/>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17</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lnB w="381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0009"/>
                  </a:ext>
                </a:extLst>
              </a:tr>
              <a:tr h="29068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7 (Middlebrook Road - Ross Street)</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lnT w="38100" cap="flat" cmpd="sng" algn="ctr">
                      <a:solidFill>
                        <a:schemeClr val="bg1"/>
                      </a:solidFill>
                      <a:prstDash val="solid"/>
                      <a:round/>
                      <a:headEnd type="none" w="med" len="med"/>
                      <a:tailEnd type="none" w="med" len="med"/>
                    </a:lnT>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Elora &amp; Salem</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lnT w="38100" cap="flat" cmpd="sng" algn="ctr">
                      <a:solidFill>
                        <a:schemeClr val="bg1"/>
                      </a:solidFill>
                      <a:prstDash val="solid"/>
                      <a:round/>
                      <a:headEnd type="none" w="med" len="med"/>
                      <a:tailEnd type="none" w="med" len="med"/>
                    </a:lnT>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16</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lnT w="38100" cap="flat" cmpd="sng" algn="ctr">
                      <a:solidFill>
                        <a:schemeClr val="bg1"/>
                      </a:solidFill>
                      <a:prstDash val="solid"/>
                      <a:round/>
                      <a:headEnd type="none" w="med" len="med"/>
                      <a:tailEnd type="none" w="med" len="med"/>
                    </a:lnT>
                    <a:solidFill>
                      <a:schemeClr val="accent5"/>
                    </a:solidFill>
                  </a:tcPr>
                </a:tc>
                <a:extLst>
                  <a:ext uri="{0D108BD9-81ED-4DB2-BD59-A6C34878D82A}">
                    <a16:rowId xmlns:a16="http://schemas.microsoft.com/office/drawing/2014/main" val="10010"/>
                  </a:ext>
                </a:extLst>
              </a:tr>
              <a:tr h="29068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18 (Beatty Line - Highway 6)</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Fergus</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16</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extLst>
                  <a:ext uri="{0D108BD9-81ED-4DB2-BD59-A6C34878D82A}">
                    <a16:rowId xmlns:a16="http://schemas.microsoft.com/office/drawing/2014/main" val="10011"/>
                  </a:ext>
                </a:extLst>
              </a:tr>
              <a:tr h="29068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109 (Arthur Street W. - Raglan Street W.)</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err="1">
                          <a:solidFill>
                            <a:schemeClr val="tx1">
                              <a:lumMod val="75000"/>
                              <a:lumOff val="25000"/>
                            </a:schemeClr>
                          </a:solidFill>
                          <a:effectLst/>
                        </a:rPr>
                        <a:t>Harriston</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16</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extLst>
                  <a:ext uri="{0D108BD9-81ED-4DB2-BD59-A6C34878D82A}">
                    <a16:rowId xmlns:a16="http://schemas.microsoft.com/office/drawing/2014/main" val="10012"/>
                  </a:ext>
                </a:extLst>
              </a:tr>
              <a:tr h="29068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10 (Ball Avenue - </a:t>
                      </a:r>
                      <a:r>
                        <a:rPr lang="en-CA" sz="1100" dirty="0" err="1">
                          <a:solidFill>
                            <a:schemeClr val="tx1">
                              <a:lumMod val="75000"/>
                              <a:lumOff val="25000"/>
                            </a:schemeClr>
                          </a:solidFill>
                          <a:effectLst/>
                        </a:rPr>
                        <a:t>Hilwood</a:t>
                      </a:r>
                      <a:r>
                        <a:rPr lang="en-CA" sz="1100" dirty="0">
                          <a:solidFill>
                            <a:schemeClr val="tx1">
                              <a:lumMod val="75000"/>
                              <a:lumOff val="25000"/>
                            </a:schemeClr>
                          </a:solidFill>
                          <a:effectLst/>
                        </a:rPr>
                        <a:t> Drive)</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Moorefield</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16</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extLst>
                  <a:ext uri="{0D108BD9-81ED-4DB2-BD59-A6C34878D82A}">
                    <a16:rowId xmlns:a16="http://schemas.microsoft.com/office/drawing/2014/main" val="10013"/>
                  </a:ext>
                </a:extLst>
              </a:tr>
              <a:tr h="29068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46 (Gilmour Road - Highway 401)</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Aberfoyle</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15</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extLst>
                  <a:ext uri="{0D108BD9-81ED-4DB2-BD59-A6C34878D82A}">
                    <a16:rowId xmlns:a16="http://schemas.microsoft.com/office/drawing/2014/main" val="10014"/>
                  </a:ext>
                </a:extLst>
              </a:tr>
              <a:tr h="29068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11 (Wellington Road 8 - Mary Street)</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a:solidFill>
                            <a:schemeClr val="tx1">
                              <a:lumMod val="75000"/>
                              <a:lumOff val="25000"/>
                            </a:schemeClr>
                          </a:solidFill>
                          <a:effectLst/>
                        </a:rPr>
                        <a:t>Drayton</a:t>
                      </a:r>
                      <a:endParaRPr lang="en-CA"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15</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extLst>
                  <a:ext uri="{0D108BD9-81ED-4DB2-BD59-A6C34878D82A}">
                    <a16:rowId xmlns:a16="http://schemas.microsoft.com/office/drawing/2014/main" val="10015"/>
                  </a:ext>
                </a:extLst>
              </a:tr>
              <a:tr h="29068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18 (James Street - Moir Street)</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Elora &amp; Salem</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15</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extLst>
                  <a:ext uri="{0D108BD9-81ED-4DB2-BD59-A6C34878D82A}">
                    <a16:rowId xmlns:a16="http://schemas.microsoft.com/office/drawing/2014/main" val="10016"/>
                  </a:ext>
                </a:extLst>
              </a:tr>
              <a:tr h="290689">
                <a:tc>
                  <a:txBody>
                    <a:bodyPr/>
                    <a:lstStyle/>
                    <a:p>
                      <a:pPr algn="l">
                        <a:lnSpc>
                          <a:spcPct val="115000"/>
                        </a:lnSpc>
                        <a:spcBef>
                          <a:spcPts val="600"/>
                        </a:spcBef>
                        <a:spcAft>
                          <a:spcPts val="0"/>
                        </a:spcAft>
                      </a:pPr>
                      <a:r>
                        <a:rPr lang="en-CA" sz="1100" dirty="0">
                          <a:solidFill>
                            <a:schemeClr val="tx1">
                              <a:lumMod val="75000"/>
                              <a:lumOff val="25000"/>
                            </a:schemeClr>
                          </a:solidFill>
                          <a:effectLst/>
                        </a:rPr>
                        <a:t>Wellington Road 124 (Erin Park Drive - Ross Street)</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Erin</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tc>
                  <a:txBody>
                    <a:bodyPr/>
                    <a:lstStyle/>
                    <a:p>
                      <a:pPr algn="ctr">
                        <a:lnSpc>
                          <a:spcPct val="115000"/>
                        </a:lnSpc>
                        <a:spcBef>
                          <a:spcPts val="600"/>
                        </a:spcBef>
                        <a:spcAft>
                          <a:spcPts val="0"/>
                        </a:spcAft>
                      </a:pPr>
                      <a:r>
                        <a:rPr lang="en-CA" sz="1100" dirty="0">
                          <a:solidFill>
                            <a:schemeClr val="tx1">
                              <a:lumMod val="75000"/>
                              <a:lumOff val="25000"/>
                            </a:schemeClr>
                          </a:solidFill>
                          <a:effectLst/>
                        </a:rPr>
                        <a:t>15</a:t>
                      </a:r>
                      <a:endParaRPr lang="en-CA"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2" marR="17082" marT="0" marB="0" anchor="ctr">
                    <a:solidFill>
                      <a:schemeClr val="accent5"/>
                    </a:solidFill>
                  </a:tcPr>
                </a:tc>
                <a:extLst>
                  <a:ext uri="{0D108BD9-81ED-4DB2-BD59-A6C34878D82A}">
                    <a16:rowId xmlns:a16="http://schemas.microsoft.com/office/drawing/2014/main" val="10017"/>
                  </a:ext>
                </a:extLst>
              </a:tr>
            </a:tbl>
          </a:graphicData>
        </a:graphic>
      </p:graphicFrame>
      <p:pic>
        <p:nvPicPr>
          <p:cNvPr id="3" name="Picture 2" descr="Wellington Road 46, Aberfoyle"/>
          <p:cNvPicPr>
            <a:picLocks noChangeAspect="1"/>
          </p:cNvPicPr>
          <p:nvPr/>
        </p:nvPicPr>
        <p:blipFill rotWithShape="1">
          <a:blip r:embed="rId3" cstate="print">
            <a:extLst>
              <a:ext uri="{28A0092B-C50C-407E-A947-70E740481C1C}">
                <a14:useLocalDpi xmlns:a14="http://schemas.microsoft.com/office/drawing/2010/main" val="0"/>
              </a:ext>
            </a:extLst>
          </a:blip>
          <a:srcRect t="21182" b="21229"/>
          <a:stretch/>
        </p:blipFill>
        <p:spPr>
          <a:xfrm>
            <a:off x="7325435" y="1780322"/>
            <a:ext cx="4542310" cy="3385224"/>
          </a:xfrm>
          <a:prstGeom prst="rect">
            <a:avLst/>
          </a:prstGeom>
        </p:spPr>
      </p:pic>
      <p:sp>
        <p:nvSpPr>
          <p:cNvPr id="5" name="Rectangle 4"/>
          <p:cNvSpPr/>
          <p:nvPr/>
        </p:nvSpPr>
        <p:spPr>
          <a:xfrm>
            <a:off x="8779399" y="5165546"/>
            <a:ext cx="3088346" cy="369332"/>
          </a:xfrm>
          <a:prstGeom prst="rect">
            <a:avLst/>
          </a:prstGeom>
        </p:spPr>
        <p:txBody>
          <a:bodyPr wrap="none">
            <a:spAutoFit/>
          </a:bodyPr>
          <a:lstStyle/>
          <a:p>
            <a:r>
              <a:rPr lang="en-CA" dirty="0">
                <a:solidFill>
                  <a:schemeClr val="tx1">
                    <a:lumMod val="75000"/>
                    <a:lumOff val="25000"/>
                  </a:schemeClr>
                </a:solidFill>
              </a:rPr>
              <a:t>Wellington Road </a:t>
            </a:r>
            <a:r>
              <a:rPr lang="en-CA" dirty="0" smtClean="0">
                <a:solidFill>
                  <a:schemeClr val="tx1">
                    <a:lumMod val="75000"/>
                    <a:lumOff val="25000"/>
                  </a:schemeClr>
                </a:solidFill>
              </a:rPr>
              <a:t>46, Aberfoyle </a:t>
            </a:r>
            <a:endParaRPr lang="en-CA" dirty="0"/>
          </a:p>
        </p:txBody>
      </p:sp>
    </p:spTree>
    <p:extLst>
      <p:ext uri="{BB962C8B-B14F-4D97-AF65-F5344CB8AC3E}">
        <p14:creationId xmlns:p14="http://schemas.microsoft.com/office/powerpoint/2010/main" val="2629615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Dillon 3">
      <a:dk1>
        <a:sysClr val="windowText" lastClr="000000"/>
      </a:dk1>
      <a:lt1>
        <a:sysClr val="window" lastClr="FFFFFF"/>
      </a:lt1>
      <a:dk2>
        <a:srgbClr val="083C48"/>
      </a:dk2>
      <a:lt2>
        <a:srgbClr val="EEECE1"/>
      </a:lt2>
      <a:accent1>
        <a:srgbClr val="0093B1"/>
      </a:accent1>
      <a:accent2>
        <a:srgbClr val="67CDA6"/>
      </a:accent2>
      <a:accent3>
        <a:srgbClr val="518FD3"/>
      </a:accent3>
      <a:accent4>
        <a:srgbClr val="7D5EA8"/>
      </a:accent4>
      <a:accent5>
        <a:srgbClr val="ED6C44"/>
      </a:accent5>
      <a:accent6>
        <a:srgbClr val="F5B93C"/>
      </a:accent6>
      <a:hlink>
        <a:srgbClr val="33CCCC"/>
      </a:hlink>
      <a:folHlink>
        <a:srgbClr val="CC339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ed Corridors" id="{A71A7A4D-1236-4940-BD48-B2C2929204DD}" vid="{0BEFE87D-8104-494F-956C-7CD5518E50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Speed Corridors</Template>
  <TotalTime>1105</TotalTime>
  <Words>2123</Words>
  <Application>Microsoft Office PowerPoint</Application>
  <PresentationFormat>Widescreen</PresentationFormat>
  <Paragraphs>336</Paragraphs>
  <Slides>24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Times New Roman</vt:lpstr>
      <vt:lpstr>Tw Cen MT</vt:lpstr>
      <vt:lpstr>Office Theme</vt:lpstr>
      <vt:lpstr>Community Safety Zone Reviews</vt:lpstr>
      <vt:lpstr>Agenda</vt:lpstr>
      <vt:lpstr>PowerPoint Presentation</vt:lpstr>
      <vt:lpstr>Overview</vt:lpstr>
      <vt:lpstr>Overview – Community Safety Zone Scoring</vt:lpstr>
      <vt:lpstr>Scoring – Community Safety Zone Scoring</vt:lpstr>
      <vt:lpstr>Overview – Communities Assessed</vt:lpstr>
      <vt:lpstr>PowerPoint Presentation</vt:lpstr>
      <vt:lpstr>Technical Community Safety Zone Final Scoring (1 of 3)</vt:lpstr>
      <vt:lpstr>Technical Community Safety Zone Final Scoring (2 of 3)</vt:lpstr>
      <vt:lpstr>Technical Community Safety Zone Final Scoring (3 of 3)</vt:lpstr>
      <vt:lpstr>Community Safety Zone Scoring Summary</vt:lpstr>
      <vt:lpstr>PowerPoint Presentation</vt:lpstr>
      <vt:lpstr>Community Safety Zone Recommendations (1 of 9)</vt:lpstr>
      <vt:lpstr>Community Safety Zone Recommendations (2 of 9)</vt:lpstr>
      <vt:lpstr>Community Safety Zone Recommendations (3 of 9)</vt:lpstr>
      <vt:lpstr>Community Safety Zone Recommendations (4 of 9)</vt:lpstr>
      <vt:lpstr>Community Safety Zone Recommendations (5 of 9)</vt:lpstr>
      <vt:lpstr>Community Safety Zone Recommendations (6 of 9)</vt:lpstr>
      <vt:lpstr>Community Safety Zone Recommendations (7 of 9)</vt:lpstr>
      <vt:lpstr>Community Safety Zone Recommendations (8 of 9)</vt:lpstr>
      <vt:lpstr>Community Safety Zone Recommendations (9 of 9)</vt:lpstr>
      <vt:lpstr>PowerPoint Presentation</vt:lpstr>
      <vt:lpstr>PowerPoint Presentation</vt:lpstr>
    </vt:vector>
  </TitlesOfParts>
  <Company>Dillon Consulting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Speed Management Corridor Reviews</dc:title>
  <dc:creator>McNamara, Kate</dc:creator>
  <cp:lastModifiedBy>Imran Esmail</cp:lastModifiedBy>
  <cp:revision>59</cp:revision>
  <cp:lastPrinted>2021-12-30T15:34:19Z</cp:lastPrinted>
  <dcterms:created xsi:type="dcterms:W3CDTF">2021-08-25T13:26:29Z</dcterms:created>
  <dcterms:modified xsi:type="dcterms:W3CDTF">2022-01-31T14:34:49Z</dcterms:modified>
</cp:coreProperties>
</file>