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648" r:id="rId1"/>
  </p:sldMasterIdLst>
  <p:notesMasterIdLst>
    <p:notesMasterId r:id="rId42"/>
  </p:notesMasterIdLst>
  <p:handoutMasterIdLst>
    <p:handoutMasterId r:id="rId43"/>
  </p:handoutMasterIdLst>
  <p:sldIdLst>
    <p:sldId id="318" r:id="rId2"/>
    <p:sldId id="321" r:id="rId3"/>
    <p:sldId id="299" r:id="rId4"/>
    <p:sldId id="320" r:id="rId5"/>
    <p:sldId id="300" r:id="rId6"/>
    <p:sldId id="303" r:id="rId7"/>
    <p:sldId id="304" r:id="rId8"/>
    <p:sldId id="331" r:id="rId9"/>
    <p:sldId id="323" r:id="rId10"/>
    <p:sldId id="292" r:id="rId11"/>
    <p:sldId id="329" r:id="rId12"/>
    <p:sldId id="294" r:id="rId13"/>
    <p:sldId id="330" r:id="rId14"/>
    <p:sldId id="305" r:id="rId15"/>
    <p:sldId id="332" r:id="rId16"/>
    <p:sldId id="324" r:id="rId17"/>
    <p:sldId id="306" r:id="rId18"/>
    <p:sldId id="308" r:id="rId19"/>
    <p:sldId id="307" r:id="rId20"/>
    <p:sldId id="311" r:id="rId21"/>
    <p:sldId id="335" r:id="rId22"/>
    <p:sldId id="295" r:id="rId23"/>
    <p:sldId id="309" r:id="rId24"/>
    <p:sldId id="344" r:id="rId25"/>
    <p:sldId id="310" r:id="rId26"/>
    <p:sldId id="343" r:id="rId27"/>
    <p:sldId id="312" r:id="rId28"/>
    <p:sldId id="333" r:id="rId29"/>
    <p:sldId id="313" r:id="rId30"/>
    <p:sldId id="314" r:id="rId31"/>
    <p:sldId id="326" r:id="rId32"/>
    <p:sldId id="289" r:id="rId33"/>
    <p:sldId id="328" r:id="rId34"/>
    <p:sldId id="338" r:id="rId35"/>
    <p:sldId id="339" r:id="rId36"/>
    <p:sldId id="340" r:id="rId37"/>
    <p:sldId id="327" r:id="rId38"/>
    <p:sldId id="316" r:id="rId39"/>
    <p:sldId id="345" r:id="rId40"/>
    <p:sldId id="322" r:id="rId4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ul" initials="P" lastIdx="13" clrIdx="0">
    <p:extLst>
      <p:ext uri="{19B8F6BF-5375-455C-9EA6-DF929625EA0E}">
        <p15:presenceInfo xmlns:p15="http://schemas.microsoft.com/office/powerpoint/2012/main" userId="Paul" providerId="None"/>
      </p:ext>
    </p:extLst>
  </p:cmAuthor>
  <p:cmAuthor id="2" name="Don Kudo" initials="DK" lastIdx="46" clrIdx="1">
    <p:extLst>
      <p:ext uri="{19B8F6BF-5375-455C-9EA6-DF929625EA0E}">
        <p15:presenceInfo xmlns:p15="http://schemas.microsoft.com/office/powerpoint/2012/main" userId="Don Kudo" providerId="None"/>
      </p:ext>
    </p:extLst>
  </p:cmAuthor>
  <p:cmAuthor id="3" name="McNamara, Kate" initials="MK" lastIdx="28" clrIdx="2">
    <p:extLst>
      <p:ext uri="{19B8F6BF-5375-455C-9EA6-DF929625EA0E}">
        <p15:presenceInfo xmlns:p15="http://schemas.microsoft.com/office/powerpoint/2012/main" userId="S-1-5-21-3042462036-3650610443-2986159489-8328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2411" autoAdjust="0"/>
  </p:normalViewPr>
  <p:slideViewPr>
    <p:cSldViewPr snapToGrid="0" showGuides="1">
      <p:cViewPr varScale="1">
        <p:scale>
          <a:sx n="95" d="100"/>
          <a:sy n="95" d="100"/>
        </p:scale>
        <p:origin x="1134" y="78"/>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notesViewPr>
    <p:cSldViewPr snapToGrid="0" showGuides="1">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48"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D9B138-008B-4645-88C0-7948EEBC9E7B}" type="doc">
      <dgm:prSet loTypeId="urn:microsoft.com/office/officeart/2008/layout/CircleAccentTimeline" loCatId="process" qsTypeId="urn:microsoft.com/office/officeart/2005/8/quickstyle/simple1" qsCatId="simple" csTypeId="urn:microsoft.com/office/officeart/2005/8/colors/accent1_2" csCatId="accent1" phldr="1"/>
      <dgm:spPr/>
      <dgm:t>
        <a:bodyPr/>
        <a:lstStyle/>
        <a:p>
          <a:endParaRPr lang="en-CA"/>
        </a:p>
      </dgm:t>
    </dgm:pt>
    <dgm:pt modelId="{30BB3C2A-F412-485B-8675-EEB785B4F600}">
      <dgm:prSet phldrT="[Text]"/>
      <dgm:spPr/>
      <dgm:t>
        <a:bodyPr/>
        <a:lstStyle/>
        <a:p>
          <a:r>
            <a:rPr lang="en-CA" b="1" dirty="0"/>
            <a:t>Project Initiation</a:t>
          </a:r>
        </a:p>
      </dgm:t>
    </dgm:pt>
    <dgm:pt modelId="{0EC5CDCC-8BD4-4EE4-968F-08D3601B216E}" type="parTrans" cxnId="{FCBE2781-16CC-46C7-9A8E-541C2EF922E1}">
      <dgm:prSet/>
      <dgm:spPr/>
      <dgm:t>
        <a:bodyPr/>
        <a:lstStyle/>
        <a:p>
          <a:endParaRPr lang="en-CA"/>
        </a:p>
      </dgm:t>
    </dgm:pt>
    <dgm:pt modelId="{66E8EC65-1192-4D49-AA91-1D0749D37AEF}" type="sibTrans" cxnId="{FCBE2781-16CC-46C7-9A8E-541C2EF922E1}">
      <dgm:prSet/>
      <dgm:spPr/>
      <dgm:t>
        <a:bodyPr/>
        <a:lstStyle/>
        <a:p>
          <a:endParaRPr lang="en-CA"/>
        </a:p>
      </dgm:t>
    </dgm:pt>
    <dgm:pt modelId="{54BCB50B-9B08-4230-BA6B-44687C5CB5EC}">
      <dgm:prSet phldrT="[Text]"/>
      <dgm:spPr/>
      <dgm:t>
        <a:bodyPr/>
        <a:lstStyle/>
        <a:p>
          <a:r>
            <a:rPr lang="en-CA" b="1" dirty="0"/>
            <a:t>TAG Meeting #1</a:t>
          </a:r>
        </a:p>
      </dgm:t>
    </dgm:pt>
    <dgm:pt modelId="{8A5993FF-7E28-474B-B48B-FFD33FF4E0FE}" type="parTrans" cxnId="{3C7710BB-99B2-45BD-A82A-71FD12661FD8}">
      <dgm:prSet/>
      <dgm:spPr/>
      <dgm:t>
        <a:bodyPr/>
        <a:lstStyle/>
        <a:p>
          <a:endParaRPr lang="en-CA"/>
        </a:p>
      </dgm:t>
    </dgm:pt>
    <dgm:pt modelId="{8C3EBC68-0FFB-44B1-93F3-7FDAF215B772}" type="sibTrans" cxnId="{3C7710BB-99B2-45BD-A82A-71FD12661FD8}">
      <dgm:prSet/>
      <dgm:spPr/>
      <dgm:t>
        <a:bodyPr/>
        <a:lstStyle/>
        <a:p>
          <a:endParaRPr lang="en-CA"/>
        </a:p>
      </dgm:t>
    </dgm:pt>
    <dgm:pt modelId="{8352A753-DCB3-47FC-AF63-37586CA388F4}">
      <dgm:prSet phldrT="[Text]"/>
      <dgm:spPr/>
      <dgm:t>
        <a:bodyPr/>
        <a:lstStyle/>
        <a:p>
          <a:r>
            <a:rPr lang="en-CA" b="1" dirty="0"/>
            <a:t>Address Short-Term Operational Concerns</a:t>
          </a:r>
        </a:p>
      </dgm:t>
    </dgm:pt>
    <dgm:pt modelId="{4F4FF162-4E15-4A61-B4F3-1182A00C5F3A}" type="parTrans" cxnId="{A898200D-71A8-4C34-9B46-9A7E9CD3D665}">
      <dgm:prSet/>
      <dgm:spPr/>
      <dgm:t>
        <a:bodyPr/>
        <a:lstStyle/>
        <a:p>
          <a:endParaRPr lang="en-CA"/>
        </a:p>
      </dgm:t>
    </dgm:pt>
    <dgm:pt modelId="{B4819E15-5B66-4DFE-A7F3-1AB4890E2B0C}" type="sibTrans" cxnId="{A898200D-71A8-4C34-9B46-9A7E9CD3D665}">
      <dgm:prSet/>
      <dgm:spPr/>
      <dgm:t>
        <a:bodyPr/>
        <a:lstStyle/>
        <a:p>
          <a:endParaRPr lang="en-CA"/>
        </a:p>
      </dgm:t>
    </dgm:pt>
    <dgm:pt modelId="{6F7B59A3-AD58-441A-B68C-F263CFB1A5D4}">
      <dgm:prSet phldrT="[Text]"/>
      <dgm:spPr/>
      <dgm:t>
        <a:bodyPr/>
        <a:lstStyle/>
        <a:p>
          <a:r>
            <a:rPr lang="en-CA" b="1" dirty="0"/>
            <a:t>TAG Meeting #2 </a:t>
          </a:r>
        </a:p>
      </dgm:t>
    </dgm:pt>
    <dgm:pt modelId="{1D828845-7482-418E-BFBD-269F523D5D7D}" type="parTrans" cxnId="{CE2F30CE-3DE9-4D0A-9D6B-F1E9CF9E2B4F}">
      <dgm:prSet/>
      <dgm:spPr/>
      <dgm:t>
        <a:bodyPr/>
        <a:lstStyle/>
        <a:p>
          <a:endParaRPr lang="en-CA"/>
        </a:p>
      </dgm:t>
    </dgm:pt>
    <dgm:pt modelId="{149E2C0C-4BCA-4EBA-816E-922CD0CE7066}" type="sibTrans" cxnId="{CE2F30CE-3DE9-4D0A-9D6B-F1E9CF9E2B4F}">
      <dgm:prSet/>
      <dgm:spPr/>
      <dgm:t>
        <a:bodyPr/>
        <a:lstStyle/>
        <a:p>
          <a:endParaRPr lang="en-CA"/>
        </a:p>
      </dgm:t>
    </dgm:pt>
    <dgm:pt modelId="{261BA003-5D11-42C6-9F16-8111DB1473B0}">
      <dgm:prSet phldrT="[Text]"/>
      <dgm:spPr/>
      <dgm:t>
        <a:bodyPr/>
        <a:lstStyle/>
        <a:p>
          <a:r>
            <a:rPr lang="en-CA" b="1" dirty="0"/>
            <a:t>Long-Term Network Alternatives</a:t>
          </a:r>
        </a:p>
      </dgm:t>
    </dgm:pt>
    <dgm:pt modelId="{9DDC0CDB-64B3-4ECC-AA9B-A0D149DD6AC9}" type="parTrans" cxnId="{60463ABC-967A-48F6-B768-3844426C0879}">
      <dgm:prSet/>
      <dgm:spPr/>
      <dgm:t>
        <a:bodyPr/>
        <a:lstStyle/>
        <a:p>
          <a:endParaRPr lang="en-CA"/>
        </a:p>
      </dgm:t>
    </dgm:pt>
    <dgm:pt modelId="{27090357-9EE7-47F7-ADD8-60C69286D0C1}" type="sibTrans" cxnId="{60463ABC-967A-48F6-B768-3844426C0879}">
      <dgm:prSet/>
      <dgm:spPr/>
      <dgm:t>
        <a:bodyPr/>
        <a:lstStyle/>
        <a:p>
          <a:endParaRPr lang="en-CA"/>
        </a:p>
      </dgm:t>
    </dgm:pt>
    <dgm:pt modelId="{25271C77-B0FA-4E7E-A69E-36536799735D}">
      <dgm:prSet phldrT="[Text]"/>
      <dgm:spPr/>
      <dgm:t>
        <a:bodyPr/>
        <a:lstStyle/>
        <a:p>
          <a:r>
            <a:rPr lang="en-CA" b="1" dirty="0"/>
            <a:t>Roads Committee Meeting #1</a:t>
          </a:r>
        </a:p>
      </dgm:t>
    </dgm:pt>
    <dgm:pt modelId="{367132FC-0C4C-4194-ABBA-5EC69965F6ED}" type="parTrans" cxnId="{2FD35284-6338-41E3-ADE8-F212FCA022D4}">
      <dgm:prSet/>
      <dgm:spPr/>
      <dgm:t>
        <a:bodyPr/>
        <a:lstStyle/>
        <a:p>
          <a:endParaRPr lang="en-CA"/>
        </a:p>
      </dgm:t>
    </dgm:pt>
    <dgm:pt modelId="{5D665DD6-FD06-4B2B-9B2A-8646D5D2EC5E}" type="sibTrans" cxnId="{2FD35284-6338-41E3-ADE8-F212FCA022D4}">
      <dgm:prSet/>
      <dgm:spPr/>
      <dgm:t>
        <a:bodyPr/>
        <a:lstStyle/>
        <a:p>
          <a:endParaRPr lang="en-CA"/>
        </a:p>
      </dgm:t>
    </dgm:pt>
    <dgm:pt modelId="{B8DE7198-91D4-43CE-8FD9-B29956FC9246}">
      <dgm:prSet phldrT="[Text]"/>
      <dgm:spPr/>
      <dgm:t>
        <a:bodyPr/>
        <a:lstStyle/>
        <a:p>
          <a:r>
            <a:rPr lang="en-CA" b="1" dirty="0"/>
            <a:t>Implementation Plan</a:t>
          </a:r>
        </a:p>
      </dgm:t>
    </dgm:pt>
    <dgm:pt modelId="{C4358AF7-D96B-4021-B7BC-808565B2A512}" type="parTrans" cxnId="{DB470245-53C3-42AC-8C10-B865838984D9}">
      <dgm:prSet/>
      <dgm:spPr/>
      <dgm:t>
        <a:bodyPr/>
        <a:lstStyle/>
        <a:p>
          <a:endParaRPr lang="en-CA"/>
        </a:p>
      </dgm:t>
    </dgm:pt>
    <dgm:pt modelId="{F087A70E-E231-4859-984F-A137BD6B2922}" type="sibTrans" cxnId="{DB470245-53C3-42AC-8C10-B865838984D9}">
      <dgm:prSet/>
      <dgm:spPr/>
      <dgm:t>
        <a:bodyPr/>
        <a:lstStyle/>
        <a:p>
          <a:endParaRPr lang="en-CA"/>
        </a:p>
      </dgm:t>
    </dgm:pt>
    <dgm:pt modelId="{B52EED02-9D0F-4AEC-BDE0-2A64CFDBA2ED}">
      <dgm:prSet phldrT="[Text]"/>
      <dgm:spPr/>
      <dgm:t>
        <a:bodyPr/>
        <a:lstStyle/>
        <a:p>
          <a:r>
            <a:rPr lang="en-CA" b="1" dirty="0"/>
            <a:t>Roads Committee Meeting #3</a:t>
          </a:r>
        </a:p>
      </dgm:t>
    </dgm:pt>
    <dgm:pt modelId="{5216F491-2DC6-4BC3-86D7-C193459AB8F8}" type="parTrans" cxnId="{3113F6F7-169D-496C-AAB1-C3F1BA17693E}">
      <dgm:prSet/>
      <dgm:spPr/>
      <dgm:t>
        <a:bodyPr/>
        <a:lstStyle/>
        <a:p>
          <a:endParaRPr lang="en-CA"/>
        </a:p>
      </dgm:t>
    </dgm:pt>
    <dgm:pt modelId="{CC9B29E5-EFE5-4564-8910-9DC089A43520}" type="sibTrans" cxnId="{3113F6F7-169D-496C-AAB1-C3F1BA17693E}">
      <dgm:prSet/>
      <dgm:spPr/>
      <dgm:t>
        <a:bodyPr/>
        <a:lstStyle/>
        <a:p>
          <a:endParaRPr lang="en-CA"/>
        </a:p>
      </dgm:t>
    </dgm:pt>
    <dgm:pt modelId="{1A4631C3-C3AF-432A-990A-E3FD1F27C868}">
      <dgm:prSet phldrT="[Text]"/>
      <dgm:spPr/>
      <dgm:t>
        <a:bodyPr/>
        <a:lstStyle/>
        <a:p>
          <a:r>
            <a:rPr lang="en-CA" b="1" dirty="0"/>
            <a:t>Final Reporting</a:t>
          </a:r>
        </a:p>
      </dgm:t>
    </dgm:pt>
    <dgm:pt modelId="{0B9EE321-9235-4F50-8E27-FA831476AC0D}" type="parTrans" cxnId="{046F2EBE-658B-4820-9CB4-44A57E0D0AA5}">
      <dgm:prSet/>
      <dgm:spPr/>
      <dgm:t>
        <a:bodyPr/>
        <a:lstStyle/>
        <a:p>
          <a:endParaRPr lang="en-CA"/>
        </a:p>
      </dgm:t>
    </dgm:pt>
    <dgm:pt modelId="{E9092449-6092-4F7E-9042-12EC3837F535}" type="sibTrans" cxnId="{046F2EBE-658B-4820-9CB4-44A57E0D0AA5}">
      <dgm:prSet/>
      <dgm:spPr/>
      <dgm:t>
        <a:bodyPr/>
        <a:lstStyle/>
        <a:p>
          <a:endParaRPr lang="en-CA"/>
        </a:p>
      </dgm:t>
    </dgm:pt>
    <dgm:pt modelId="{D98E927B-E38A-4E17-BA06-E76DA58B15C6}">
      <dgm:prSet phldrT="[Text]"/>
      <dgm:spPr/>
      <dgm:t>
        <a:bodyPr/>
        <a:lstStyle/>
        <a:p>
          <a:r>
            <a:rPr lang="en-CA" b="1"/>
            <a:t>First Round Engagement </a:t>
          </a:r>
          <a:endParaRPr lang="en-CA" b="1" dirty="0"/>
        </a:p>
      </dgm:t>
    </dgm:pt>
    <dgm:pt modelId="{E21C9844-C0DB-4C59-A04C-4753A04E4602}" type="parTrans" cxnId="{83672DEF-4CF8-4150-9480-0D9445F9713E}">
      <dgm:prSet/>
      <dgm:spPr/>
      <dgm:t>
        <a:bodyPr/>
        <a:lstStyle/>
        <a:p>
          <a:endParaRPr lang="en-CA"/>
        </a:p>
      </dgm:t>
    </dgm:pt>
    <dgm:pt modelId="{91F9CC90-593D-4060-B2E5-4C07D4706728}" type="sibTrans" cxnId="{83672DEF-4CF8-4150-9480-0D9445F9713E}">
      <dgm:prSet/>
      <dgm:spPr/>
      <dgm:t>
        <a:bodyPr/>
        <a:lstStyle/>
        <a:p>
          <a:endParaRPr lang="en-CA"/>
        </a:p>
      </dgm:t>
    </dgm:pt>
    <dgm:pt modelId="{E6C1821F-B3B1-4B7D-8671-8E6DB84957E9}">
      <dgm:prSet phldrT="[Text]"/>
      <dgm:spPr/>
      <dgm:t>
        <a:bodyPr/>
        <a:lstStyle/>
        <a:p>
          <a:r>
            <a:rPr lang="en-CA" b="1" dirty="0"/>
            <a:t>TAG Meeting #3</a:t>
          </a:r>
          <a:endParaRPr lang="en-CA" b="1" dirty="0">
            <a:solidFill>
              <a:schemeClr val="bg1"/>
            </a:solidFill>
          </a:endParaRPr>
        </a:p>
      </dgm:t>
    </dgm:pt>
    <dgm:pt modelId="{1DA1F79F-54A5-4CA0-B563-C4168B931FBC}" type="parTrans" cxnId="{E45869C4-BAD1-4430-81C1-55FC0C08C720}">
      <dgm:prSet/>
      <dgm:spPr/>
      <dgm:t>
        <a:bodyPr/>
        <a:lstStyle/>
        <a:p>
          <a:endParaRPr lang="en-CA"/>
        </a:p>
      </dgm:t>
    </dgm:pt>
    <dgm:pt modelId="{3A565019-9DB6-4783-A815-AF0F7A096FC4}" type="sibTrans" cxnId="{E45869C4-BAD1-4430-81C1-55FC0C08C720}">
      <dgm:prSet/>
      <dgm:spPr/>
      <dgm:t>
        <a:bodyPr/>
        <a:lstStyle/>
        <a:p>
          <a:endParaRPr lang="en-CA"/>
        </a:p>
      </dgm:t>
    </dgm:pt>
    <dgm:pt modelId="{4F0FD177-6F0A-487C-BD2B-731BBB58833C}">
      <dgm:prSet phldrT="[Text]"/>
      <dgm:spPr/>
      <dgm:t>
        <a:bodyPr/>
        <a:lstStyle/>
        <a:p>
          <a:r>
            <a:rPr lang="en-CA" b="1" dirty="0"/>
            <a:t>Roads Committee Meeting #2</a:t>
          </a:r>
          <a:endParaRPr lang="en-CA" b="1" dirty="0">
            <a:solidFill>
              <a:schemeClr val="bg1"/>
            </a:solidFill>
          </a:endParaRPr>
        </a:p>
      </dgm:t>
    </dgm:pt>
    <dgm:pt modelId="{13066FF6-E2AC-4269-BC06-62695242C183}" type="parTrans" cxnId="{5ECC9639-B722-4396-8BF3-EEFDB38658E7}">
      <dgm:prSet/>
      <dgm:spPr/>
      <dgm:t>
        <a:bodyPr/>
        <a:lstStyle/>
        <a:p>
          <a:endParaRPr lang="en-CA"/>
        </a:p>
      </dgm:t>
    </dgm:pt>
    <dgm:pt modelId="{8379C8CB-6188-41AA-B5CB-CEC040CB8C7E}" type="sibTrans" cxnId="{5ECC9639-B722-4396-8BF3-EEFDB38658E7}">
      <dgm:prSet/>
      <dgm:spPr/>
      <dgm:t>
        <a:bodyPr/>
        <a:lstStyle/>
        <a:p>
          <a:endParaRPr lang="en-CA"/>
        </a:p>
      </dgm:t>
    </dgm:pt>
    <dgm:pt modelId="{BBDBD189-C28B-4018-9BF3-E033C8014034}">
      <dgm:prSet phldrT="[Text]"/>
      <dgm:spPr/>
      <dgm:t>
        <a:bodyPr/>
        <a:lstStyle/>
        <a:p>
          <a:r>
            <a:rPr lang="en-CA" b="1" dirty="0">
              <a:solidFill>
                <a:schemeClr val="tx1"/>
              </a:solidFill>
            </a:rPr>
            <a:t>Public Meeting</a:t>
          </a:r>
        </a:p>
      </dgm:t>
    </dgm:pt>
    <dgm:pt modelId="{1D327F48-3C0B-4803-95FF-AA5530EC103B}" type="parTrans" cxnId="{84B4E132-97BA-4CFB-A73E-11D1922505F6}">
      <dgm:prSet/>
      <dgm:spPr/>
      <dgm:t>
        <a:bodyPr/>
        <a:lstStyle/>
        <a:p>
          <a:endParaRPr lang="en-CA"/>
        </a:p>
      </dgm:t>
    </dgm:pt>
    <dgm:pt modelId="{6043CBDE-E5E1-4AC1-B1F4-31E1C33A4825}" type="sibTrans" cxnId="{84B4E132-97BA-4CFB-A73E-11D1922505F6}">
      <dgm:prSet/>
      <dgm:spPr/>
      <dgm:t>
        <a:bodyPr/>
        <a:lstStyle/>
        <a:p>
          <a:endParaRPr lang="en-CA"/>
        </a:p>
      </dgm:t>
    </dgm:pt>
    <dgm:pt modelId="{18037054-9026-40C8-A15B-3D0C662C817B}">
      <dgm:prSet phldrT="[Text]"/>
      <dgm:spPr/>
      <dgm:t>
        <a:bodyPr/>
        <a:lstStyle/>
        <a:p>
          <a:r>
            <a:rPr lang="en-CA" b="1" dirty="0"/>
            <a:t>Roads Committee Meeting #4</a:t>
          </a:r>
        </a:p>
      </dgm:t>
    </dgm:pt>
    <dgm:pt modelId="{72E01E51-AC2A-406B-B201-0B5B6788EFAF}" type="parTrans" cxnId="{076D1D0B-78ED-491C-8986-3D677B0A11CC}">
      <dgm:prSet/>
      <dgm:spPr/>
      <dgm:t>
        <a:bodyPr/>
        <a:lstStyle/>
        <a:p>
          <a:endParaRPr lang="en-CA"/>
        </a:p>
      </dgm:t>
    </dgm:pt>
    <dgm:pt modelId="{BDC10A6E-D876-4B9C-97FC-EE30CF7565EF}" type="sibTrans" cxnId="{076D1D0B-78ED-491C-8986-3D677B0A11CC}">
      <dgm:prSet/>
      <dgm:spPr/>
      <dgm:t>
        <a:bodyPr/>
        <a:lstStyle/>
        <a:p>
          <a:endParaRPr lang="en-CA"/>
        </a:p>
      </dgm:t>
    </dgm:pt>
    <dgm:pt modelId="{CC3E594E-F65F-471B-B648-62D23E1939B9}">
      <dgm:prSet phldrT="[Text]"/>
      <dgm:spPr/>
      <dgm:t>
        <a:bodyPr/>
        <a:lstStyle/>
        <a:p>
          <a:r>
            <a:rPr lang="en-CA" b="1" dirty="0"/>
            <a:t>Council Meeting</a:t>
          </a:r>
        </a:p>
      </dgm:t>
    </dgm:pt>
    <dgm:pt modelId="{B1788EDF-44C4-4BB2-B725-92CD46C8E765}" type="parTrans" cxnId="{A9F5C190-35FE-49B1-AC0D-70ACCC29DE0A}">
      <dgm:prSet/>
      <dgm:spPr/>
      <dgm:t>
        <a:bodyPr/>
        <a:lstStyle/>
        <a:p>
          <a:endParaRPr lang="en-CA"/>
        </a:p>
      </dgm:t>
    </dgm:pt>
    <dgm:pt modelId="{6912AB73-D0D9-4889-9884-88E4E1BCD652}" type="sibTrans" cxnId="{A9F5C190-35FE-49B1-AC0D-70ACCC29DE0A}">
      <dgm:prSet/>
      <dgm:spPr/>
      <dgm:t>
        <a:bodyPr/>
        <a:lstStyle/>
        <a:p>
          <a:endParaRPr lang="en-CA"/>
        </a:p>
      </dgm:t>
    </dgm:pt>
    <dgm:pt modelId="{6D72452E-DD2F-422C-8009-67C365A1A334}" type="pres">
      <dgm:prSet presAssocID="{65D9B138-008B-4645-88C0-7948EEBC9E7B}" presName="Name0" presStyleCnt="0">
        <dgm:presLayoutVars>
          <dgm:dir/>
        </dgm:presLayoutVars>
      </dgm:prSet>
      <dgm:spPr/>
      <dgm:t>
        <a:bodyPr/>
        <a:lstStyle/>
        <a:p>
          <a:endParaRPr lang="en-CA"/>
        </a:p>
      </dgm:t>
    </dgm:pt>
    <dgm:pt modelId="{D5DACC91-A399-4C8B-A256-F480132694FF}" type="pres">
      <dgm:prSet presAssocID="{30BB3C2A-F412-485B-8675-EEB785B4F600}" presName="parComposite" presStyleCnt="0"/>
      <dgm:spPr/>
    </dgm:pt>
    <dgm:pt modelId="{A92E4816-ED27-4992-89D1-280D09EDCF5A}" type="pres">
      <dgm:prSet presAssocID="{30BB3C2A-F412-485B-8675-EEB785B4F600}" presName="parBigCircle" presStyleLbl="node0" presStyleIdx="0" presStyleCnt="5"/>
      <dgm:spPr/>
    </dgm:pt>
    <dgm:pt modelId="{AC086FB7-F8B7-44DA-8074-7A1C8FE6BECB}" type="pres">
      <dgm:prSet presAssocID="{30BB3C2A-F412-485B-8675-EEB785B4F600}" presName="parTx" presStyleLbl="revTx" presStyleIdx="0" presStyleCnt="25"/>
      <dgm:spPr/>
      <dgm:t>
        <a:bodyPr/>
        <a:lstStyle/>
        <a:p>
          <a:endParaRPr lang="en-CA"/>
        </a:p>
      </dgm:t>
    </dgm:pt>
    <dgm:pt modelId="{5FF922E7-66DA-4C42-A527-5B7A327C07F3}" type="pres">
      <dgm:prSet presAssocID="{30BB3C2A-F412-485B-8675-EEB785B4F600}" presName="bSpace" presStyleCnt="0"/>
      <dgm:spPr/>
    </dgm:pt>
    <dgm:pt modelId="{73D78CC9-BC9E-4DF5-AD79-A53DB1162183}" type="pres">
      <dgm:prSet presAssocID="{30BB3C2A-F412-485B-8675-EEB785B4F600}" presName="parBackupNorm" presStyleCnt="0"/>
      <dgm:spPr/>
    </dgm:pt>
    <dgm:pt modelId="{D9915BCA-390D-4112-8215-F876DD3B9ECC}" type="pres">
      <dgm:prSet presAssocID="{66E8EC65-1192-4D49-AA91-1D0749D37AEF}" presName="parSpace" presStyleCnt="0"/>
      <dgm:spPr/>
    </dgm:pt>
    <dgm:pt modelId="{9E10855A-C359-4AD4-9874-4D4ECF028429}" type="pres">
      <dgm:prSet presAssocID="{54BCB50B-9B08-4230-BA6B-44687C5CB5EC}" presName="desBackupLeftNorm" presStyleCnt="0"/>
      <dgm:spPr/>
    </dgm:pt>
    <dgm:pt modelId="{15124B08-3FDD-4067-932A-797C3548D39E}" type="pres">
      <dgm:prSet presAssocID="{54BCB50B-9B08-4230-BA6B-44687C5CB5EC}" presName="desComposite" presStyleCnt="0"/>
      <dgm:spPr/>
    </dgm:pt>
    <dgm:pt modelId="{EEF263A0-0FC2-4BC4-95FD-11FC83463A2E}" type="pres">
      <dgm:prSet presAssocID="{54BCB50B-9B08-4230-BA6B-44687C5CB5EC}" presName="desCircle" presStyleLbl="node1" presStyleIdx="0" presStyleCnt="10"/>
      <dgm:spPr/>
    </dgm:pt>
    <dgm:pt modelId="{519EEBFC-2B32-4ED1-937B-AB26746E8143}" type="pres">
      <dgm:prSet presAssocID="{54BCB50B-9B08-4230-BA6B-44687C5CB5EC}" presName="chTx" presStyleLbl="revTx" presStyleIdx="1" presStyleCnt="25"/>
      <dgm:spPr/>
      <dgm:t>
        <a:bodyPr/>
        <a:lstStyle/>
        <a:p>
          <a:endParaRPr lang="en-CA"/>
        </a:p>
      </dgm:t>
    </dgm:pt>
    <dgm:pt modelId="{02041CB7-E84F-4598-A45A-087845E036A5}" type="pres">
      <dgm:prSet presAssocID="{54BCB50B-9B08-4230-BA6B-44687C5CB5EC}" presName="desTx" presStyleLbl="revTx" presStyleIdx="2" presStyleCnt="25">
        <dgm:presLayoutVars>
          <dgm:bulletEnabled val="1"/>
        </dgm:presLayoutVars>
      </dgm:prSet>
      <dgm:spPr/>
    </dgm:pt>
    <dgm:pt modelId="{EDDB66EA-7720-4D1D-B958-B361FB5C12C6}" type="pres">
      <dgm:prSet presAssocID="{54BCB50B-9B08-4230-BA6B-44687C5CB5EC}" presName="desBackupRightNorm" presStyleCnt="0"/>
      <dgm:spPr/>
    </dgm:pt>
    <dgm:pt modelId="{1B9C6168-0858-4E94-A5A1-9679E1F2A676}" type="pres">
      <dgm:prSet presAssocID="{8C3EBC68-0FFB-44B1-93F3-7FDAF215B772}" presName="desSpace" presStyleCnt="0"/>
      <dgm:spPr/>
    </dgm:pt>
    <dgm:pt modelId="{56BF2BC4-CB5D-45F4-B11E-D42B3AFAC748}" type="pres">
      <dgm:prSet presAssocID="{D98E927B-E38A-4E17-BA06-E76DA58B15C6}" presName="desBackupLeftNorm" presStyleCnt="0"/>
      <dgm:spPr/>
    </dgm:pt>
    <dgm:pt modelId="{2DF47334-4688-4B87-8F96-3C8AD25E362F}" type="pres">
      <dgm:prSet presAssocID="{D98E927B-E38A-4E17-BA06-E76DA58B15C6}" presName="desComposite" presStyleCnt="0"/>
      <dgm:spPr/>
    </dgm:pt>
    <dgm:pt modelId="{E403A1AB-2ADA-4CBB-9466-C9744089095F}" type="pres">
      <dgm:prSet presAssocID="{D98E927B-E38A-4E17-BA06-E76DA58B15C6}" presName="desCircle" presStyleLbl="node1" presStyleIdx="1" presStyleCnt="10"/>
      <dgm:spPr/>
    </dgm:pt>
    <dgm:pt modelId="{1C9E4CC5-5B35-418D-9A56-FBD6E803CDC0}" type="pres">
      <dgm:prSet presAssocID="{D98E927B-E38A-4E17-BA06-E76DA58B15C6}" presName="chTx" presStyleLbl="revTx" presStyleIdx="3" presStyleCnt="25"/>
      <dgm:spPr/>
      <dgm:t>
        <a:bodyPr/>
        <a:lstStyle/>
        <a:p>
          <a:endParaRPr lang="en-CA"/>
        </a:p>
      </dgm:t>
    </dgm:pt>
    <dgm:pt modelId="{57F20C42-2B1D-4FAE-A55F-1752537A0BF8}" type="pres">
      <dgm:prSet presAssocID="{D98E927B-E38A-4E17-BA06-E76DA58B15C6}" presName="desTx" presStyleLbl="revTx" presStyleIdx="4" presStyleCnt="25">
        <dgm:presLayoutVars>
          <dgm:bulletEnabled val="1"/>
        </dgm:presLayoutVars>
      </dgm:prSet>
      <dgm:spPr/>
    </dgm:pt>
    <dgm:pt modelId="{0C492E41-CEB3-4C58-9F72-42AB1DC149C4}" type="pres">
      <dgm:prSet presAssocID="{D98E927B-E38A-4E17-BA06-E76DA58B15C6}" presName="desBackupRightNorm" presStyleCnt="0"/>
      <dgm:spPr/>
    </dgm:pt>
    <dgm:pt modelId="{47C04839-9963-492F-8A28-51A1A0846FFF}" type="pres">
      <dgm:prSet presAssocID="{91F9CC90-593D-4060-B2E5-4C07D4706728}" presName="desSpace" presStyleCnt="0"/>
      <dgm:spPr/>
    </dgm:pt>
    <dgm:pt modelId="{247B0941-AD4C-4DF2-AD2F-318ACC94BDBE}" type="pres">
      <dgm:prSet presAssocID="{8352A753-DCB3-47FC-AF63-37586CA388F4}" presName="parComposite" presStyleCnt="0"/>
      <dgm:spPr/>
    </dgm:pt>
    <dgm:pt modelId="{224B28A6-56E5-49CB-B1C7-518D85F7210C}" type="pres">
      <dgm:prSet presAssocID="{8352A753-DCB3-47FC-AF63-37586CA388F4}" presName="parBigCircle" presStyleLbl="node0" presStyleIdx="1" presStyleCnt="5"/>
      <dgm:spPr/>
    </dgm:pt>
    <dgm:pt modelId="{84FB7C0D-39FF-4A45-AC26-12B1B587E6F4}" type="pres">
      <dgm:prSet presAssocID="{8352A753-DCB3-47FC-AF63-37586CA388F4}" presName="parTx" presStyleLbl="revTx" presStyleIdx="5" presStyleCnt="25"/>
      <dgm:spPr/>
      <dgm:t>
        <a:bodyPr/>
        <a:lstStyle/>
        <a:p>
          <a:endParaRPr lang="en-CA"/>
        </a:p>
      </dgm:t>
    </dgm:pt>
    <dgm:pt modelId="{033B596B-9D9C-4345-978A-F05C6693B307}" type="pres">
      <dgm:prSet presAssocID="{8352A753-DCB3-47FC-AF63-37586CA388F4}" presName="bSpace" presStyleCnt="0"/>
      <dgm:spPr/>
    </dgm:pt>
    <dgm:pt modelId="{34880D2F-B079-4435-B00E-41816F28F784}" type="pres">
      <dgm:prSet presAssocID="{8352A753-DCB3-47FC-AF63-37586CA388F4}" presName="parBackupNorm" presStyleCnt="0"/>
      <dgm:spPr/>
    </dgm:pt>
    <dgm:pt modelId="{8E6578D9-4D33-461C-B402-002981CE17F8}" type="pres">
      <dgm:prSet presAssocID="{B4819E15-5B66-4DFE-A7F3-1AB4890E2B0C}" presName="parSpace" presStyleCnt="0"/>
      <dgm:spPr/>
    </dgm:pt>
    <dgm:pt modelId="{A97FE396-4131-4850-9655-AFBAF8FA20FB}" type="pres">
      <dgm:prSet presAssocID="{6F7B59A3-AD58-441A-B68C-F263CFB1A5D4}" presName="desBackupLeftNorm" presStyleCnt="0"/>
      <dgm:spPr/>
    </dgm:pt>
    <dgm:pt modelId="{ACC0D557-2E00-47FE-A1F6-C6162356A4DD}" type="pres">
      <dgm:prSet presAssocID="{6F7B59A3-AD58-441A-B68C-F263CFB1A5D4}" presName="desComposite" presStyleCnt="0"/>
      <dgm:spPr/>
    </dgm:pt>
    <dgm:pt modelId="{6B40E21B-9BA3-4426-A129-E0EBDD5C4FE1}" type="pres">
      <dgm:prSet presAssocID="{6F7B59A3-AD58-441A-B68C-F263CFB1A5D4}" presName="desCircle" presStyleLbl="node1" presStyleIdx="2" presStyleCnt="10"/>
      <dgm:spPr/>
    </dgm:pt>
    <dgm:pt modelId="{E802A80B-E44D-4A21-828A-D346AEA7B98C}" type="pres">
      <dgm:prSet presAssocID="{6F7B59A3-AD58-441A-B68C-F263CFB1A5D4}" presName="chTx" presStyleLbl="revTx" presStyleIdx="6" presStyleCnt="25"/>
      <dgm:spPr/>
      <dgm:t>
        <a:bodyPr/>
        <a:lstStyle/>
        <a:p>
          <a:endParaRPr lang="en-CA"/>
        </a:p>
      </dgm:t>
    </dgm:pt>
    <dgm:pt modelId="{5ADB9F87-FB83-4A27-874E-391CE22C2160}" type="pres">
      <dgm:prSet presAssocID="{6F7B59A3-AD58-441A-B68C-F263CFB1A5D4}" presName="desTx" presStyleLbl="revTx" presStyleIdx="7" presStyleCnt="25">
        <dgm:presLayoutVars>
          <dgm:bulletEnabled val="1"/>
        </dgm:presLayoutVars>
      </dgm:prSet>
      <dgm:spPr/>
    </dgm:pt>
    <dgm:pt modelId="{E2819F1E-A576-47B9-A277-CE10D1F80AB4}" type="pres">
      <dgm:prSet presAssocID="{6F7B59A3-AD58-441A-B68C-F263CFB1A5D4}" presName="desBackupRightNorm" presStyleCnt="0"/>
      <dgm:spPr/>
    </dgm:pt>
    <dgm:pt modelId="{1F2214DB-8F6F-4A1D-961A-37E010B4C45E}" type="pres">
      <dgm:prSet presAssocID="{149E2C0C-4BCA-4EBA-816E-922CD0CE7066}" presName="desSpace" presStyleCnt="0"/>
      <dgm:spPr/>
    </dgm:pt>
    <dgm:pt modelId="{47E2612D-3685-4F96-A9B7-F8331050ED9F}" type="pres">
      <dgm:prSet presAssocID="{25271C77-B0FA-4E7E-A69E-36536799735D}" presName="desBackupLeftNorm" presStyleCnt="0"/>
      <dgm:spPr/>
    </dgm:pt>
    <dgm:pt modelId="{6E2536AA-7BAD-4310-9D8B-CA5573088826}" type="pres">
      <dgm:prSet presAssocID="{25271C77-B0FA-4E7E-A69E-36536799735D}" presName="desComposite" presStyleCnt="0"/>
      <dgm:spPr/>
    </dgm:pt>
    <dgm:pt modelId="{3B2EDF78-4C35-4E6C-9DC5-DFE770EB1A5A}" type="pres">
      <dgm:prSet presAssocID="{25271C77-B0FA-4E7E-A69E-36536799735D}" presName="desCircle" presStyleLbl="node1" presStyleIdx="3" presStyleCnt="10"/>
      <dgm:spPr/>
    </dgm:pt>
    <dgm:pt modelId="{13C403E4-273C-4715-862B-631A3998103D}" type="pres">
      <dgm:prSet presAssocID="{25271C77-B0FA-4E7E-A69E-36536799735D}" presName="chTx" presStyleLbl="revTx" presStyleIdx="8" presStyleCnt="25"/>
      <dgm:spPr/>
      <dgm:t>
        <a:bodyPr/>
        <a:lstStyle/>
        <a:p>
          <a:endParaRPr lang="en-CA"/>
        </a:p>
      </dgm:t>
    </dgm:pt>
    <dgm:pt modelId="{992D87EF-169A-4837-80A2-B05B81A3EDC8}" type="pres">
      <dgm:prSet presAssocID="{25271C77-B0FA-4E7E-A69E-36536799735D}" presName="desTx" presStyleLbl="revTx" presStyleIdx="9" presStyleCnt="25">
        <dgm:presLayoutVars>
          <dgm:bulletEnabled val="1"/>
        </dgm:presLayoutVars>
      </dgm:prSet>
      <dgm:spPr/>
    </dgm:pt>
    <dgm:pt modelId="{38A33A85-5959-4C66-9302-D166E7A2A6A3}" type="pres">
      <dgm:prSet presAssocID="{25271C77-B0FA-4E7E-A69E-36536799735D}" presName="desBackupRightNorm" presStyleCnt="0"/>
      <dgm:spPr/>
    </dgm:pt>
    <dgm:pt modelId="{FCBA5BEE-9722-4185-A655-34057BB69976}" type="pres">
      <dgm:prSet presAssocID="{5D665DD6-FD06-4B2B-9B2A-8646D5D2EC5E}" presName="desSpace" presStyleCnt="0"/>
      <dgm:spPr/>
    </dgm:pt>
    <dgm:pt modelId="{A99AA6E2-3DF6-4505-877B-2B46DD31E562}" type="pres">
      <dgm:prSet presAssocID="{261BA003-5D11-42C6-9F16-8111DB1473B0}" presName="parComposite" presStyleCnt="0"/>
      <dgm:spPr/>
    </dgm:pt>
    <dgm:pt modelId="{3BF93260-C3C0-4A87-8A3A-1C293E111EA7}" type="pres">
      <dgm:prSet presAssocID="{261BA003-5D11-42C6-9F16-8111DB1473B0}" presName="parBigCircle" presStyleLbl="node0" presStyleIdx="2" presStyleCnt="5" custLinFactNeighborX="3270" custLinFactNeighborY="-40"/>
      <dgm:spPr/>
    </dgm:pt>
    <dgm:pt modelId="{A0182EA7-3274-4811-AD8B-853B1EEF24B8}" type="pres">
      <dgm:prSet presAssocID="{261BA003-5D11-42C6-9F16-8111DB1473B0}" presName="parTx" presStyleLbl="revTx" presStyleIdx="10" presStyleCnt="25" custLinFactNeighborX="7287" custLinFactNeighborY="-2404"/>
      <dgm:spPr/>
      <dgm:t>
        <a:bodyPr/>
        <a:lstStyle/>
        <a:p>
          <a:endParaRPr lang="en-CA"/>
        </a:p>
      </dgm:t>
    </dgm:pt>
    <dgm:pt modelId="{7AC57767-5DF2-4D32-A33F-1DC9844E4F2C}" type="pres">
      <dgm:prSet presAssocID="{261BA003-5D11-42C6-9F16-8111DB1473B0}" presName="bSpace" presStyleCnt="0"/>
      <dgm:spPr/>
    </dgm:pt>
    <dgm:pt modelId="{1C8D196E-DA7B-4679-B2BB-9A8E0B1B55F3}" type="pres">
      <dgm:prSet presAssocID="{261BA003-5D11-42C6-9F16-8111DB1473B0}" presName="parBackupNorm" presStyleCnt="0"/>
      <dgm:spPr/>
    </dgm:pt>
    <dgm:pt modelId="{91076DAD-2CC7-48D5-A8D3-5ECCFD41E28D}" type="pres">
      <dgm:prSet presAssocID="{27090357-9EE7-47F7-ADD8-60C69286D0C1}" presName="parSpace" presStyleCnt="0"/>
      <dgm:spPr/>
    </dgm:pt>
    <dgm:pt modelId="{85B99D63-645B-4308-AFF0-59B6F4C0D819}" type="pres">
      <dgm:prSet presAssocID="{E6C1821F-B3B1-4B7D-8671-8E6DB84957E9}" presName="desBackupLeftNorm" presStyleCnt="0"/>
      <dgm:spPr/>
    </dgm:pt>
    <dgm:pt modelId="{09E5E605-51AD-4809-8D8A-29895AA7CE11}" type="pres">
      <dgm:prSet presAssocID="{E6C1821F-B3B1-4B7D-8671-8E6DB84957E9}" presName="desComposite" presStyleCnt="0"/>
      <dgm:spPr/>
    </dgm:pt>
    <dgm:pt modelId="{FC3DC35D-E9B3-4805-B4D4-AB5380B231D2}" type="pres">
      <dgm:prSet presAssocID="{E6C1821F-B3B1-4B7D-8671-8E6DB84957E9}" presName="desCircle" presStyleLbl="node1" presStyleIdx="4" presStyleCnt="10"/>
      <dgm:spPr/>
    </dgm:pt>
    <dgm:pt modelId="{71649F66-64A0-4271-AB08-E040CDE10A8E}" type="pres">
      <dgm:prSet presAssocID="{E6C1821F-B3B1-4B7D-8671-8E6DB84957E9}" presName="chTx" presStyleLbl="revTx" presStyleIdx="11" presStyleCnt="25"/>
      <dgm:spPr/>
      <dgm:t>
        <a:bodyPr/>
        <a:lstStyle/>
        <a:p>
          <a:endParaRPr lang="en-CA"/>
        </a:p>
      </dgm:t>
    </dgm:pt>
    <dgm:pt modelId="{C876FB74-A248-45D9-9982-DC671447B974}" type="pres">
      <dgm:prSet presAssocID="{E6C1821F-B3B1-4B7D-8671-8E6DB84957E9}" presName="desTx" presStyleLbl="revTx" presStyleIdx="12" presStyleCnt="25">
        <dgm:presLayoutVars>
          <dgm:bulletEnabled val="1"/>
        </dgm:presLayoutVars>
      </dgm:prSet>
      <dgm:spPr/>
    </dgm:pt>
    <dgm:pt modelId="{A0192C65-8857-4239-96E4-7F866EFD001B}" type="pres">
      <dgm:prSet presAssocID="{E6C1821F-B3B1-4B7D-8671-8E6DB84957E9}" presName="desBackupRightNorm" presStyleCnt="0"/>
      <dgm:spPr/>
    </dgm:pt>
    <dgm:pt modelId="{004AC002-D727-4925-BFD0-73F990F9A1F6}" type="pres">
      <dgm:prSet presAssocID="{3A565019-9DB6-4783-A815-AF0F7A096FC4}" presName="desSpace" presStyleCnt="0"/>
      <dgm:spPr/>
    </dgm:pt>
    <dgm:pt modelId="{1118DE73-8A17-46BA-B772-F5ABE756BC7F}" type="pres">
      <dgm:prSet presAssocID="{4F0FD177-6F0A-487C-BD2B-731BBB58833C}" presName="desBackupLeftNorm" presStyleCnt="0"/>
      <dgm:spPr/>
    </dgm:pt>
    <dgm:pt modelId="{0C5DBE7A-E0DE-45DD-989E-474AC7E771DE}" type="pres">
      <dgm:prSet presAssocID="{4F0FD177-6F0A-487C-BD2B-731BBB58833C}" presName="desComposite" presStyleCnt="0"/>
      <dgm:spPr/>
    </dgm:pt>
    <dgm:pt modelId="{35EDA94C-DF4A-4CCB-A763-6ECBB5D212C7}" type="pres">
      <dgm:prSet presAssocID="{4F0FD177-6F0A-487C-BD2B-731BBB58833C}" presName="desCircle" presStyleLbl="node1" presStyleIdx="5" presStyleCnt="10"/>
      <dgm:spPr/>
    </dgm:pt>
    <dgm:pt modelId="{2CE84B00-95FB-47BD-84D6-08F0ED3C618A}" type="pres">
      <dgm:prSet presAssocID="{4F0FD177-6F0A-487C-BD2B-731BBB58833C}" presName="chTx" presStyleLbl="revTx" presStyleIdx="13" presStyleCnt="25"/>
      <dgm:spPr/>
      <dgm:t>
        <a:bodyPr/>
        <a:lstStyle/>
        <a:p>
          <a:endParaRPr lang="en-CA"/>
        </a:p>
      </dgm:t>
    </dgm:pt>
    <dgm:pt modelId="{1F92E327-E863-4590-AD31-72DD400BDA4D}" type="pres">
      <dgm:prSet presAssocID="{4F0FD177-6F0A-487C-BD2B-731BBB58833C}" presName="desTx" presStyleLbl="revTx" presStyleIdx="14" presStyleCnt="25">
        <dgm:presLayoutVars>
          <dgm:bulletEnabled val="1"/>
        </dgm:presLayoutVars>
      </dgm:prSet>
      <dgm:spPr/>
    </dgm:pt>
    <dgm:pt modelId="{5C24739B-9D74-4415-92EC-377FCF18D11B}" type="pres">
      <dgm:prSet presAssocID="{4F0FD177-6F0A-487C-BD2B-731BBB58833C}" presName="desBackupRightNorm" presStyleCnt="0"/>
      <dgm:spPr/>
    </dgm:pt>
    <dgm:pt modelId="{B62335C2-3C0B-4B18-80B6-41A012644765}" type="pres">
      <dgm:prSet presAssocID="{8379C8CB-6188-41AA-B5CB-CEC040CB8C7E}" presName="desSpace" presStyleCnt="0"/>
      <dgm:spPr/>
    </dgm:pt>
    <dgm:pt modelId="{D42040F4-E408-4B90-9AC2-B825A2667814}" type="pres">
      <dgm:prSet presAssocID="{BBDBD189-C28B-4018-9BF3-E033C8014034}" presName="desBackupLeftNorm" presStyleCnt="0"/>
      <dgm:spPr/>
    </dgm:pt>
    <dgm:pt modelId="{9DBFFDF0-1FDE-41C3-84C4-6440BA572F5A}" type="pres">
      <dgm:prSet presAssocID="{BBDBD189-C28B-4018-9BF3-E033C8014034}" presName="desComposite" presStyleCnt="0"/>
      <dgm:spPr/>
    </dgm:pt>
    <dgm:pt modelId="{ECFAE239-3BEF-459F-B700-9C57BD73C1E8}" type="pres">
      <dgm:prSet presAssocID="{BBDBD189-C28B-4018-9BF3-E033C8014034}" presName="desCircle" presStyleLbl="node1" presStyleIdx="6" presStyleCnt="10"/>
      <dgm:spPr/>
    </dgm:pt>
    <dgm:pt modelId="{5E1210EE-42C0-44AD-8540-80BAC97867BD}" type="pres">
      <dgm:prSet presAssocID="{BBDBD189-C28B-4018-9BF3-E033C8014034}" presName="chTx" presStyleLbl="revTx" presStyleIdx="15" presStyleCnt="25"/>
      <dgm:spPr/>
      <dgm:t>
        <a:bodyPr/>
        <a:lstStyle/>
        <a:p>
          <a:endParaRPr lang="en-CA"/>
        </a:p>
      </dgm:t>
    </dgm:pt>
    <dgm:pt modelId="{EC7F3E25-9118-4586-B488-A8B12E96F201}" type="pres">
      <dgm:prSet presAssocID="{BBDBD189-C28B-4018-9BF3-E033C8014034}" presName="desTx" presStyleLbl="revTx" presStyleIdx="16" presStyleCnt="25">
        <dgm:presLayoutVars>
          <dgm:bulletEnabled val="1"/>
        </dgm:presLayoutVars>
      </dgm:prSet>
      <dgm:spPr/>
    </dgm:pt>
    <dgm:pt modelId="{3BD12129-B631-4A29-8608-C713A4999862}" type="pres">
      <dgm:prSet presAssocID="{BBDBD189-C28B-4018-9BF3-E033C8014034}" presName="desBackupRightNorm" presStyleCnt="0"/>
      <dgm:spPr/>
    </dgm:pt>
    <dgm:pt modelId="{C605513A-2BCF-4554-9CEB-0AA07F082699}" type="pres">
      <dgm:prSet presAssocID="{6043CBDE-E5E1-4AC1-B1F4-31E1C33A4825}" presName="desSpace" presStyleCnt="0"/>
      <dgm:spPr/>
    </dgm:pt>
    <dgm:pt modelId="{582EF616-F0FB-4B52-92B2-CF66CB8B8204}" type="pres">
      <dgm:prSet presAssocID="{B8DE7198-91D4-43CE-8FD9-B29956FC9246}" presName="parComposite" presStyleCnt="0"/>
      <dgm:spPr/>
    </dgm:pt>
    <dgm:pt modelId="{A7EC424A-249C-414A-86A4-A9E5923BEAEF}" type="pres">
      <dgm:prSet presAssocID="{B8DE7198-91D4-43CE-8FD9-B29956FC9246}" presName="parBigCircle" presStyleLbl="node0" presStyleIdx="3" presStyleCnt="5"/>
      <dgm:spPr/>
    </dgm:pt>
    <dgm:pt modelId="{0D631467-36B4-4419-9F52-6C2378A3369A}" type="pres">
      <dgm:prSet presAssocID="{B8DE7198-91D4-43CE-8FD9-B29956FC9246}" presName="parTx" presStyleLbl="revTx" presStyleIdx="17" presStyleCnt="25"/>
      <dgm:spPr/>
      <dgm:t>
        <a:bodyPr/>
        <a:lstStyle/>
        <a:p>
          <a:endParaRPr lang="en-CA"/>
        </a:p>
      </dgm:t>
    </dgm:pt>
    <dgm:pt modelId="{127E8528-9954-4AFA-9C18-5AE217BA09C7}" type="pres">
      <dgm:prSet presAssocID="{B8DE7198-91D4-43CE-8FD9-B29956FC9246}" presName="bSpace" presStyleCnt="0"/>
      <dgm:spPr/>
    </dgm:pt>
    <dgm:pt modelId="{CBFFDF06-2D88-4D34-BAED-67A462986373}" type="pres">
      <dgm:prSet presAssocID="{B8DE7198-91D4-43CE-8FD9-B29956FC9246}" presName="parBackupNorm" presStyleCnt="0"/>
      <dgm:spPr/>
    </dgm:pt>
    <dgm:pt modelId="{21E75214-7C27-4653-8486-3A2A227B831F}" type="pres">
      <dgm:prSet presAssocID="{F087A70E-E231-4859-984F-A137BD6B2922}" presName="parSpace" presStyleCnt="0"/>
      <dgm:spPr/>
    </dgm:pt>
    <dgm:pt modelId="{EE6DBD87-EF4D-4EC1-BC24-31B354D4B053}" type="pres">
      <dgm:prSet presAssocID="{B52EED02-9D0F-4AEC-BDE0-2A64CFDBA2ED}" presName="desBackupLeftNorm" presStyleCnt="0"/>
      <dgm:spPr/>
    </dgm:pt>
    <dgm:pt modelId="{9D59A683-233C-47B2-A405-35D494B3686D}" type="pres">
      <dgm:prSet presAssocID="{B52EED02-9D0F-4AEC-BDE0-2A64CFDBA2ED}" presName="desComposite" presStyleCnt="0"/>
      <dgm:spPr/>
    </dgm:pt>
    <dgm:pt modelId="{A3736CA5-B711-4486-8AFB-D318EF62EAF1}" type="pres">
      <dgm:prSet presAssocID="{B52EED02-9D0F-4AEC-BDE0-2A64CFDBA2ED}" presName="desCircle" presStyleLbl="node1" presStyleIdx="7" presStyleCnt="10"/>
      <dgm:spPr/>
    </dgm:pt>
    <dgm:pt modelId="{F26D8C60-1D03-4E25-BDB9-293B72FF66AE}" type="pres">
      <dgm:prSet presAssocID="{B52EED02-9D0F-4AEC-BDE0-2A64CFDBA2ED}" presName="chTx" presStyleLbl="revTx" presStyleIdx="18" presStyleCnt="25"/>
      <dgm:spPr/>
      <dgm:t>
        <a:bodyPr/>
        <a:lstStyle/>
        <a:p>
          <a:endParaRPr lang="en-CA"/>
        </a:p>
      </dgm:t>
    </dgm:pt>
    <dgm:pt modelId="{361197D7-0237-491D-968F-8813F37F8AE1}" type="pres">
      <dgm:prSet presAssocID="{B52EED02-9D0F-4AEC-BDE0-2A64CFDBA2ED}" presName="desTx" presStyleLbl="revTx" presStyleIdx="19" presStyleCnt="25">
        <dgm:presLayoutVars>
          <dgm:bulletEnabled val="1"/>
        </dgm:presLayoutVars>
      </dgm:prSet>
      <dgm:spPr/>
    </dgm:pt>
    <dgm:pt modelId="{D5596371-81FA-4204-93E1-7D76348D7B1A}" type="pres">
      <dgm:prSet presAssocID="{B52EED02-9D0F-4AEC-BDE0-2A64CFDBA2ED}" presName="desBackupRightNorm" presStyleCnt="0"/>
      <dgm:spPr/>
    </dgm:pt>
    <dgm:pt modelId="{D597E5C3-B8B8-4A87-9475-40D0B5B6B10C}" type="pres">
      <dgm:prSet presAssocID="{CC9B29E5-EFE5-4564-8910-9DC089A43520}" presName="desSpace" presStyleCnt="0"/>
      <dgm:spPr/>
    </dgm:pt>
    <dgm:pt modelId="{02C3B8C1-49A5-4E40-8677-BFBE43A209A4}" type="pres">
      <dgm:prSet presAssocID="{1A4631C3-C3AF-432A-990A-E3FD1F27C868}" presName="parComposite" presStyleCnt="0"/>
      <dgm:spPr/>
    </dgm:pt>
    <dgm:pt modelId="{860846C4-891E-4F3A-99A8-0E4FE1A9AC8B}" type="pres">
      <dgm:prSet presAssocID="{1A4631C3-C3AF-432A-990A-E3FD1F27C868}" presName="parBigCircle" presStyleLbl="node0" presStyleIdx="4" presStyleCnt="5"/>
      <dgm:spPr/>
    </dgm:pt>
    <dgm:pt modelId="{DD4DEB3F-53EE-4539-9507-E165852770FA}" type="pres">
      <dgm:prSet presAssocID="{1A4631C3-C3AF-432A-990A-E3FD1F27C868}" presName="parTx" presStyleLbl="revTx" presStyleIdx="20" presStyleCnt="25"/>
      <dgm:spPr/>
      <dgm:t>
        <a:bodyPr/>
        <a:lstStyle/>
        <a:p>
          <a:endParaRPr lang="en-CA"/>
        </a:p>
      </dgm:t>
    </dgm:pt>
    <dgm:pt modelId="{715D4EAD-2E94-4DB5-82CA-C1D3CA581994}" type="pres">
      <dgm:prSet presAssocID="{1A4631C3-C3AF-432A-990A-E3FD1F27C868}" presName="bSpace" presStyleCnt="0"/>
      <dgm:spPr/>
    </dgm:pt>
    <dgm:pt modelId="{6E11159C-E96C-4923-8F56-A06F9CB7E514}" type="pres">
      <dgm:prSet presAssocID="{1A4631C3-C3AF-432A-990A-E3FD1F27C868}" presName="parBackupNorm" presStyleCnt="0"/>
      <dgm:spPr/>
    </dgm:pt>
    <dgm:pt modelId="{8849CBC3-ABBF-47D8-804E-934895E809C7}" type="pres">
      <dgm:prSet presAssocID="{E9092449-6092-4F7E-9042-12EC3837F535}" presName="parSpace" presStyleCnt="0"/>
      <dgm:spPr/>
    </dgm:pt>
    <dgm:pt modelId="{F42699A0-C6E3-4947-9878-51EB50B2F4EF}" type="pres">
      <dgm:prSet presAssocID="{18037054-9026-40C8-A15B-3D0C662C817B}" presName="desBackupLeftNorm" presStyleCnt="0"/>
      <dgm:spPr/>
    </dgm:pt>
    <dgm:pt modelId="{73851D96-D907-47FD-954E-BDEA092E0922}" type="pres">
      <dgm:prSet presAssocID="{18037054-9026-40C8-A15B-3D0C662C817B}" presName="desComposite" presStyleCnt="0"/>
      <dgm:spPr/>
    </dgm:pt>
    <dgm:pt modelId="{D5EE3184-61DD-434F-8468-1911A4525B1B}" type="pres">
      <dgm:prSet presAssocID="{18037054-9026-40C8-A15B-3D0C662C817B}" presName="desCircle" presStyleLbl="node1" presStyleIdx="8" presStyleCnt="10"/>
      <dgm:spPr/>
    </dgm:pt>
    <dgm:pt modelId="{32BD32FE-84C3-4F17-BC90-28D2C96CA4CC}" type="pres">
      <dgm:prSet presAssocID="{18037054-9026-40C8-A15B-3D0C662C817B}" presName="chTx" presStyleLbl="revTx" presStyleIdx="21" presStyleCnt="25"/>
      <dgm:spPr/>
      <dgm:t>
        <a:bodyPr/>
        <a:lstStyle/>
        <a:p>
          <a:endParaRPr lang="en-CA"/>
        </a:p>
      </dgm:t>
    </dgm:pt>
    <dgm:pt modelId="{5DD17946-B3F6-4AB7-9E05-81A2570BE418}" type="pres">
      <dgm:prSet presAssocID="{18037054-9026-40C8-A15B-3D0C662C817B}" presName="desTx" presStyleLbl="revTx" presStyleIdx="22" presStyleCnt="25">
        <dgm:presLayoutVars>
          <dgm:bulletEnabled val="1"/>
        </dgm:presLayoutVars>
      </dgm:prSet>
      <dgm:spPr/>
    </dgm:pt>
    <dgm:pt modelId="{1310FF5A-845D-4D79-87C5-C7364D194998}" type="pres">
      <dgm:prSet presAssocID="{18037054-9026-40C8-A15B-3D0C662C817B}" presName="desBackupRightNorm" presStyleCnt="0"/>
      <dgm:spPr/>
    </dgm:pt>
    <dgm:pt modelId="{B5E2EF08-18F1-498F-9BD7-65E5BF49E8A8}" type="pres">
      <dgm:prSet presAssocID="{BDC10A6E-D876-4B9C-97FC-EE30CF7565EF}" presName="desSpace" presStyleCnt="0"/>
      <dgm:spPr/>
    </dgm:pt>
    <dgm:pt modelId="{8C81FADA-D009-4C2D-9D7C-4EBB4DEC520F}" type="pres">
      <dgm:prSet presAssocID="{CC3E594E-F65F-471B-B648-62D23E1939B9}" presName="desBackupLeftNorm" presStyleCnt="0"/>
      <dgm:spPr/>
    </dgm:pt>
    <dgm:pt modelId="{D2955AAC-0482-4F82-ABA8-E428A45A567B}" type="pres">
      <dgm:prSet presAssocID="{CC3E594E-F65F-471B-B648-62D23E1939B9}" presName="desComposite" presStyleCnt="0"/>
      <dgm:spPr/>
    </dgm:pt>
    <dgm:pt modelId="{6C177FFC-B085-4C3D-A8A3-3DBA8689BE87}" type="pres">
      <dgm:prSet presAssocID="{CC3E594E-F65F-471B-B648-62D23E1939B9}" presName="desCircle" presStyleLbl="node1" presStyleIdx="9" presStyleCnt="10"/>
      <dgm:spPr/>
    </dgm:pt>
    <dgm:pt modelId="{9B193A55-510A-47E6-8448-93C8654D6FCF}" type="pres">
      <dgm:prSet presAssocID="{CC3E594E-F65F-471B-B648-62D23E1939B9}" presName="chTx" presStyleLbl="revTx" presStyleIdx="23" presStyleCnt="25"/>
      <dgm:spPr/>
      <dgm:t>
        <a:bodyPr/>
        <a:lstStyle/>
        <a:p>
          <a:endParaRPr lang="en-CA"/>
        </a:p>
      </dgm:t>
    </dgm:pt>
    <dgm:pt modelId="{7C0A104A-2BF0-41F1-8160-F533AD75CBB5}" type="pres">
      <dgm:prSet presAssocID="{CC3E594E-F65F-471B-B648-62D23E1939B9}" presName="desTx" presStyleLbl="revTx" presStyleIdx="24" presStyleCnt="25">
        <dgm:presLayoutVars>
          <dgm:bulletEnabled val="1"/>
        </dgm:presLayoutVars>
      </dgm:prSet>
      <dgm:spPr/>
    </dgm:pt>
    <dgm:pt modelId="{A1112E07-8AE6-4455-9677-85CABE65F847}" type="pres">
      <dgm:prSet presAssocID="{CC3E594E-F65F-471B-B648-62D23E1939B9}" presName="desBackupRightNorm" presStyleCnt="0"/>
      <dgm:spPr/>
    </dgm:pt>
    <dgm:pt modelId="{D7465E17-E4E8-4C0C-85B9-3803D73C677B}" type="pres">
      <dgm:prSet presAssocID="{6912AB73-D0D9-4889-9884-88E4E1BCD652}" presName="desSpace" presStyleCnt="0"/>
      <dgm:spPr/>
    </dgm:pt>
  </dgm:ptLst>
  <dgm:cxnLst>
    <dgm:cxn modelId="{0398F70A-CE23-4328-B916-9C1510035EE7}" type="presOf" srcId="{30BB3C2A-F412-485B-8675-EEB785B4F600}" destId="{AC086FB7-F8B7-44DA-8074-7A1C8FE6BECB}" srcOrd="0" destOrd="0" presId="urn:microsoft.com/office/officeart/2008/layout/CircleAccentTimeline"/>
    <dgm:cxn modelId="{60463ABC-967A-48F6-B768-3844426C0879}" srcId="{65D9B138-008B-4645-88C0-7948EEBC9E7B}" destId="{261BA003-5D11-42C6-9F16-8111DB1473B0}" srcOrd="2" destOrd="0" parTransId="{9DDC0CDB-64B3-4ECC-AA9B-A0D149DD6AC9}" sibTransId="{27090357-9EE7-47F7-ADD8-60C69286D0C1}"/>
    <dgm:cxn modelId="{2FD35284-6338-41E3-ADE8-F212FCA022D4}" srcId="{8352A753-DCB3-47FC-AF63-37586CA388F4}" destId="{25271C77-B0FA-4E7E-A69E-36536799735D}" srcOrd="1" destOrd="0" parTransId="{367132FC-0C4C-4194-ABBA-5EC69965F6ED}" sibTransId="{5D665DD6-FD06-4B2B-9B2A-8646D5D2EC5E}"/>
    <dgm:cxn modelId="{5343246A-26BB-4BD9-8CCD-8EA542960EC8}" type="presOf" srcId="{8352A753-DCB3-47FC-AF63-37586CA388F4}" destId="{84FB7C0D-39FF-4A45-AC26-12B1B587E6F4}" srcOrd="0" destOrd="0" presId="urn:microsoft.com/office/officeart/2008/layout/CircleAccentTimeline"/>
    <dgm:cxn modelId="{3113F6F7-169D-496C-AAB1-C3F1BA17693E}" srcId="{B8DE7198-91D4-43CE-8FD9-B29956FC9246}" destId="{B52EED02-9D0F-4AEC-BDE0-2A64CFDBA2ED}" srcOrd="0" destOrd="0" parTransId="{5216F491-2DC6-4BC3-86D7-C193459AB8F8}" sibTransId="{CC9B29E5-EFE5-4564-8910-9DC089A43520}"/>
    <dgm:cxn modelId="{5ECC9639-B722-4396-8BF3-EEFDB38658E7}" srcId="{261BA003-5D11-42C6-9F16-8111DB1473B0}" destId="{4F0FD177-6F0A-487C-BD2B-731BBB58833C}" srcOrd="1" destOrd="0" parTransId="{13066FF6-E2AC-4269-BC06-62695242C183}" sibTransId="{8379C8CB-6188-41AA-B5CB-CEC040CB8C7E}"/>
    <dgm:cxn modelId="{C600E558-6027-452F-833F-850EE43FA32B}" type="presOf" srcId="{D98E927B-E38A-4E17-BA06-E76DA58B15C6}" destId="{1C9E4CC5-5B35-418D-9A56-FBD6E803CDC0}" srcOrd="0" destOrd="0" presId="urn:microsoft.com/office/officeart/2008/layout/CircleAccentTimeline"/>
    <dgm:cxn modelId="{046F2EBE-658B-4820-9CB4-44A57E0D0AA5}" srcId="{65D9B138-008B-4645-88C0-7948EEBC9E7B}" destId="{1A4631C3-C3AF-432A-990A-E3FD1F27C868}" srcOrd="4" destOrd="0" parTransId="{0B9EE321-9235-4F50-8E27-FA831476AC0D}" sibTransId="{E9092449-6092-4F7E-9042-12EC3837F535}"/>
    <dgm:cxn modelId="{F9C89025-B153-450E-9A13-602C8BAE5EEC}" type="presOf" srcId="{B52EED02-9D0F-4AEC-BDE0-2A64CFDBA2ED}" destId="{F26D8C60-1D03-4E25-BDB9-293B72FF66AE}" srcOrd="0" destOrd="0" presId="urn:microsoft.com/office/officeart/2008/layout/CircleAccentTimeline"/>
    <dgm:cxn modelId="{DB470245-53C3-42AC-8C10-B865838984D9}" srcId="{65D9B138-008B-4645-88C0-7948EEBC9E7B}" destId="{B8DE7198-91D4-43CE-8FD9-B29956FC9246}" srcOrd="3" destOrd="0" parTransId="{C4358AF7-D96B-4021-B7BC-808565B2A512}" sibTransId="{F087A70E-E231-4859-984F-A137BD6B2922}"/>
    <dgm:cxn modelId="{3C7710BB-99B2-45BD-A82A-71FD12661FD8}" srcId="{30BB3C2A-F412-485B-8675-EEB785B4F600}" destId="{54BCB50B-9B08-4230-BA6B-44687C5CB5EC}" srcOrd="0" destOrd="0" parTransId="{8A5993FF-7E28-474B-B48B-FFD33FF4E0FE}" sibTransId="{8C3EBC68-0FFB-44B1-93F3-7FDAF215B772}"/>
    <dgm:cxn modelId="{FFD83FA8-C243-44F8-95EA-93C5937C417B}" type="presOf" srcId="{65D9B138-008B-4645-88C0-7948EEBC9E7B}" destId="{6D72452E-DD2F-422C-8009-67C365A1A334}" srcOrd="0" destOrd="0" presId="urn:microsoft.com/office/officeart/2008/layout/CircleAccentTimeline"/>
    <dgm:cxn modelId="{076D1D0B-78ED-491C-8986-3D677B0A11CC}" srcId="{1A4631C3-C3AF-432A-990A-E3FD1F27C868}" destId="{18037054-9026-40C8-A15B-3D0C662C817B}" srcOrd="0" destOrd="0" parTransId="{72E01E51-AC2A-406B-B201-0B5B6788EFAF}" sibTransId="{BDC10A6E-D876-4B9C-97FC-EE30CF7565EF}"/>
    <dgm:cxn modelId="{83672DEF-4CF8-4150-9480-0D9445F9713E}" srcId="{30BB3C2A-F412-485B-8675-EEB785B4F600}" destId="{D98E927B-E38A-4E17-BA06-E76DA58B15C6}" srcOrd="1" destOrd="0" parTransId="{E21C9844-C0DB-4C59-A04C-4753A04E4602}" sibTransId="{91F9CC90-593D-4060-B2E5-4C07D4706728}"/>
    <dgm:cxn modelId="{A9F5C190-35FE-49B1-AC0D-70ACCC29DE0A}" srcId="{1A4631C3-C3AF-432A-990A-E3FD1F27C868}" destId="{CC3E594E-F65F-471B-B648-62D23E1939B9}" srcOrd="1" destOrd="0" parTransId="{B1788EDF-44C4-4BB2-B725-92CD46C8E765}" sibTransId="{6912AB73-D0D9-4889-9884-88E4E1BCD652}"/>
    <dgm:cxn modelId="{3E9B9687-A45A-49EA-8374-3ABEF3D601FB}" type="presOf" srcId="{E6C1821F-B3B1-4B7D-8671-8E6DB84957E9}" destId="{71649F66-64A0-4271-AB08-E040CDE10A8E}" srcOrd="0" destOrd="0" presId="urn:microsoft.com/office/officeart/2008/layout/CircleAccentTimeline"/>
    <dgm:cxn modelId="{544B29AF-D19B-4358-9D1B-471602668511}" type="presOf" srcId="{1A4631C3-C3AF-432A-990A-E3FD1F27C868}" destId="{DD4DEB3F-53EE-4539-9507-E165852770FA}" srcOrd="0" destOrd="0" presId="urn:microsoft.com/office/officeart/2008/layout/CircleAccentTimeline"/>
    <dgm:cxn modelId="{2DD96E58-94A4-4CD4-A3E0-FF5863B27E4A}" type="presOf" srcId="{261BA003-5D11-42C6-9F16-8111DB1473B0}" destId="{A0182EA7-3274-4811-AD8B-853B1EEF24B8}" srcOrd="0" destOrd="0" presId="urn:microsoft.com/office/officeart/2008/layout/CircleAccentTimeline"/>
    <dgm:cxn modelId="{86FC1653-B3B1-4478-B191-9B354A76DC4D}" type="presOf" srcId="{4F0FD177-6F0A-487C-BD2B-731BBB58833C}" destId="{2CE84B00-95FB-47BD-84D6-08F0ED3C618A}" srcOrd="0" destOrd="0" presId="urn:microsoft.com/office/officeart/2008/layout/CircleAccentTimeline"/>
    <dgm:cxn modelId="{E45869C4-BAD1-4430-81C1-55FC0C08C720}" srcId="{261BA003-5D11-42C6-9F16-8111DB1473B0}" destId="{E6C1821F-B3B1-4B7D-8671-8E6DB84957E9}" srcOrd="0" destOrd="0" parTransId="{1DA1F79F-54A5-4CA0-B563-C4168B931FBC}" sibTransId="{3A565019-9DB6-4783-A815-AF0F7A096FC4}"/>
    <dgm:cxn modelId="{A97F3FA6-C0E3-4E81-8BAA-5E185258AD7C}" type="presOf" srcId="{18037054-9026-40C8-A15B-3D0C662C817B}" destId="{32BD32FE-84C3-4F17-BC90-28D2C96CA4CC}" srcOrd="0" destOrd="0" presId="urn:microsoft.com/office/officeart/2008/layout/CircleAccentTimeline"/>
    <dgm:cxn modelId="{7DB7E2C1-1129-4782-9AC9-AB68E7970F3E}" type="presOf" srcId="{6F7B59A3-AD58-441A-B68C-F263CFB1A5D4}" destId="{E802A80B-E44D-4A21-828A-D346AEA7B98C}" srcOrd="0" destOrd="0" presId="urn:microsoft.com/office/officeart/2008/layout/CircleAccentTimeline"/>
    <dgm:cxn modelId="{838CACA6-8B92-4484-9CFD-7720E19FE979}" type="presOf" srcId="{CC3E594E-F65F-471B-B648-62D23E1939B9}" destId="{9B193A55-510A-47E6-8448-93C8654D6FCF}" srcOrd="0" destOrd="0" presId="urn:microsoft.com/office/officeart/2008/layout/CircleAccentTimeline"/>
    <dgm:cxn modelId="{84B4E132-97BA-4CFB-A73E-11D1922505F6}" srcId="{261BA003-5D11-42C6-9F16-8111DB1473B0}" destId="{BBDBD189-C28B-4018-9BF3-E033C8014034}" srcOrd="2" destOrd="0" parTransId="{1D327F48-3C0B-4803-95FF-AA5530EC103B}" sibTransId="{6043CBDE-E5E1-4AC1-B1F4-31E1C33A4825}"/>
    <dgm:cxn modelId="{63778925-4261-40D2-80BF-11885BF61AB7}" type="presOf" srcId="{25271C77-B0FA-4E7E-A69E-36536799735D}" destId="{13C403E4-273C-4715-862B-631A3998103D}" srcOrd="0" destOrd="0" presId="urn:microsoft.com/office/officeart/2008/layout/CircleAccentTimeline"/>
    <dgm:cxn modelId="{3141DE3C-A57D-4138-8CBB-CBAEB8A2AFBA}" type="presOf" srcId="{BBDBD189-C28B-4018-9BF3-E033C8014034}" destId="{5E1210EE-42C0-44AD-8540-80BAC97867BD}" srcOrd="0" destOrd="0" presId="urn:microsoft.com/office/officeart/2008/layout/CircleAccentTimeline"/>
    <dgm:cxn modelId="{DAE345F6-0247-4D24-8AF9-6DD67B92FB43}" type="presOf" srcId="{54BCB50B-9B08-4230-BA6B-44687C5CB5EC}" destId="{519EEBFC-2B32-4ED1-937B-AB26746E8143}" srcOrd="0" destOrd="0" presId="urn:microsoft.com/office/officeart/2008/layout/CircleAccentTimeline"/>
    <dgm:cxn modelId="{CE2F30CE-3DE9-4D0A-9D6B-F1E9CF9E2B4F}" srcId="{8352A753-DCB3-47FC-AF63-37586CA388F4}" destId="{6F7B59A3-AD58-441A-B68C-F263CFB1A5D4}" srcOrd="0" destOrd="0" parTransId="{1D828845-7482-418E-BFBD-269F523D5D7D}" sibTransId="{149E2C0C-4BCA-4EBA-816E-922CD0CE7066}"/>
    <dgm:cxn modelId="{2D38C0A2-3526-4CB7-BEE7-9C50D00DE2B3}" type="presOf" srcId="{B8DE7198-91D4-43CE-8FD9-B29956FC9246}" destId="{0D631467-36B4-4419-9F52-6C2378A3369A}" srcOrd="0" destOrd="0" presId="urn:microsoft.com/office/officeart/2008/layout/CircleAccentTimeline"/>
    <dgm:cxn modelId="{FCBE2781-16CC-46C7-9A8E-541C2EF922E1}" srcId="{65D9B138-008B-4645-88C0-7948EEBC9E7B}" destId="{30BB3C2A-F412-485B-8675-EEB785B4F600}" srcOrd="0" destOrd="0" parTransId="{0EC5CDCC-8BD4-4EE4-968F-08D3601B216E}" sibTransId="{66E8EC65-1192-4D49-AA91-1D0749D37AEF}"/>
    <dgm:cxn modelId="{A898200D-71A8-4C34-9B46-9A7E9CD3D665}" srcId="{65D9B138-008B-4645-88C0-7948EEBC9E7B}" destId="{8352A753-DCB3-47FC-AF63-37586CA388F4}" srcOrd="1" destOrd="0" parTransId="{4F4FF162-4E15-4A61-B4F3-1182A00C5F3A}" sibTransId="{B4819E15-5B66-4DFE-A7F3-1AB4890E2B0C}"/>
    <dgm:cxn modelId="{938AB74B-5662-4AD7-9FB1-329343AD0244}" type="presParOf" srcId="{6D72452E-DD2F-422C-8009-67C365A1A334}" destId="{D5DACC91-A399-4C8B-A256-F480132694FF}" srcOrd="0" destOrd="0" presId="urn:microsoft.com/office/officeart/2008/layout/CircleAccentTimeline"/>
    <dgm:cxn modelId="{8CF4C3E9-09E2-4683-8821-10008AA66D17}" type="presParOf" srcId="{D5DACC91-A399-4C8B-A256-F480132694FF}" destId="{A92E4816-ED27-4992-89D1-280D09EDCF5A}" srcOrd="0" destOrd="0" presId="urn:microsoft.com/office/officeart/2008/layout/CircleAccentTimeline"/>
    <dgm:cxn modelId="{A8D2C42E-ABDF-427C-864A-CC39CB3F0B10}" type="presParOf" srcId="{D5DACC91-A399-4C8B-A256-F480132694FF}" destId="{AC086FB7-F8B7-44DA-8074-7A1C8FE6BECB}" srcOrd="1" destOrd="0" presId="urn:microsoft.com/office/officeart/2008/layout/CircleAccentTimeline"/>
    <dgm:cxn modelId="{64BCCF0A-E2DF-44C0-9714-00CE1A03DE64}" type="presParOf" srcId="{D5DACC91-A399-4C8B-A256-F480132694FF}" destId="{5FF922E7-66DA-4C42-A527-5B7A327C07F3}" srcOrd="2" destOrd="0" presId="urn:microsoft.com/office/officeart/2008/layout/CircleAccentTimeline"/>
    <dgm:cxn modelId="{6941A30C-1E0C-4B3E-8E74-AB17691E2248}" type="presParOf" srcId="{6D72452E-DD2F-422C-8009-67C365A1A334}" destId="{73D78CC9-BC9E-4DF5-AD79-A53DB1162183}" srcOrd="1" destOrd="0" presId="urn:microsoft.com/office/officeart/2008/layout/CircleAccentTimeline"/>
    <dgm:cxn modelId="{5DD9D7BD-FC14-406E-BE39-529429A774D3}" type="presParOf" srcId="{6D72452E-DD2F-422C-8009-67C365A1A334}" destId="{D9915BCA-390D-4112-8215-F876DD3B9ECC}" srcOrd="2" destOrd="0" presId="urn:microsoft.com/office/officeart/2008/layout/CircleAccentTimeline"/>
    <dgm:cxn modelId="{9E180FB9-A8FB-4D44-BB13-804D9C8EFEEE}" type="presParOf" srcId="{6D72452E-DD2F-422C-8009-67C365A1A334}" destId="{9E10855A-C359-4AD4-9874-4D4ECF028429}" srcOrd="3" destOrd="0" presId="urn:microsoft.com/office/officeart/2008/layout/CircleAccentTimeline"/>
    <dgm:cxn modelId="{E6BCDE32-857D-473C-9567-B523E8C56FFB}" type="presParOf" srcId="{6D72452E-DD2F-422C-8009-67C365A1A334}" destId="{15124B08-3FDD-4067-932A-797C3548D39E}" srcOrd="4" destOrd="0" presId="urn:microsoft.com/office/officeart/2008/layout/CircleAccentTimeline"/>
    <dgm:cxn modelId="{2DEA1AD4-F26B-4F0E-B4C7-62C57F310F7F}" type="presParOf" srcId="{15124B08-3FDD-4067-932A-797C3548D39E}" destId="{EEF263A0-0FC2-4BC4-95FD-11FC83463A2E}" srcOrd="0" destOrd="0" presId="urn:microsoft.com/office/officeart/2008/layout/CircleAccentTimeline"/>
    <dgm:cxn modelId="{4D445E7B-05DC-4E68-9963-20F23C3E5FA0}" type="presParOf" srcId="{15124B08-3FDD-4067-932A-797C3548D39E}" destId="{519EEBFC-2B32-4ED1-937B-AB26746E8143}" srcOrd="1" destOrd="0" presId="urn:microsoft.com/office/officeart/2008/layout/CircleAccentTimeline"/>
    <dgm:cxn modelId="{01BD660D-93EE-43C0-9856-437E5FA749CC}" type="presParOf" srcId="{15124B08-3FDD-4067-932A-797C3548D39E}" destId="{02041CB7-E84F-4598-A45A-087845E036A5}" srcOrd="2" destOrd="0" presId="urn:microsoft.com/office/officeart/2008/layout/CircleAccentTimeline"/>
    <dgm:cxn modelId="{6A832E50-4AFE-49C9-ACA8-85F1C13328C8}" type="presParOf" srcId="{6D72452E-DD2F-422C-8009-67C365A1A334}" destId="{EDDB66EA-7720-4D1D-B958-B361FB5C12C6}" srcOrd="5" destOrd="0" presId="urn:microsoft.com/office/officeart/2008/layout/CircleAccentTimeline"/>
    <dgm:cxn modelId="{0B88D1F4-C2CA-47E8-80D8-41DCEA7C2895}" type="presParOf" srcId="{6D72452E-DD2F-422C-8009-67C365A1A334}" destId="{1B9C6168-0858-4E94-A5A1-9679E1F2A676}" srcOrd="6" destOrd="0" presId="urn:microsoft.com/office/officeart/2008/layout/CircleAccentTimeline"/>
    <dgm:cxn modelId="{40501155-5704-43DB-AD7E-F5880CA45B7F}" type="presParOf" srcId="{6D72452E-DD2F-422C-8009-67C365A1A334}" destId="{56BF2BC4-CB5D-45F4-B11E-D42B3AFAC748}" srcOrd="7" destOrd="0" presId="urn:microsoft.com/office/officeart/2008/layout/CircleAccentTimeline"/>
    <dgm:cxn modelId="{51E45413-C4B5-4D8A-B991-61B0FB279187}" type="presParOf" srcId="{6D72452E-DD2F-422C-8009-67C365A1A334}" destId="{2DF47334-4688-4B87-8F96-3C8AD25E362F}" srcOrd="8" destOrd="0" presId="urn:microsoft.com/office/officeart/2008/layout/CircleAccentTimeline"/>
    <dgm:cxn modelId="{9D8B92F6-559A-4780-A8B2-E7ADCADFF37A}" type="presParOf" srcId="{2DF47334-4688-4B87-8F96-3C8AD25E362F}" destId="{E403A1AB-2ADA-4CBB-9466-C9744089095F}" srcOrd="0" destOrd="0" presId="urn:microsoft.com/office/officeart/2008/layout/CircleAccentTimeline"/>
    <dgm:cxn modelId="{C0335C21-AD7F-4EF5-88A2-6F1848F3BC80}" type="presParOf" srcId="{2DF47334-4688-4B87-8F96-3C8AD25E362F}" destId="{1C9E4CC5-5B35-418D-9A56-FBD6E803CDC0}" srcOrd="1" destOrd="0" presId="urn:microsoft.com/office/officeart/2008/layout/CircleAccentTimeline"/>
    <dgm:cxn modelId="{FB857389-9AAA-41BC-9D8F-EC4DA272BF6B}" type="presParOf" srcId="{2DF47334-4688-4B87-8F96-3C8AD25E362F}" destId="{57F20C42-2B1D-4FAE-A55F-1752537A0BF8}" srcOrd="2" destOrd="0" presId="urn:microsoft.com/office/officeart/2008/layout/CircleAccentTimeline"/>
    <dgm:cxn modelId="{2F94354E-69AB-4AD9-98C8-041F59F60B85}" type="presParOf" srcId="{6D72452E-DD2F-422C-8009-67C365A1A334}" destId="{0C492E41-CEB3-4C58-9F72-42AB1DC149C4}" srcOrd="9" destOrd="0" presId="urn:microsoft.com/office/officeart/2008/layout/CircleAccentTimeline"/>
    <dgm:cxn modelId="{D2D0C9EA-65C4-4086-8588-FE1DB7D04770}" type="presParOf" srcId="{6D72452E-DD2F-422C-8009-67C365A1A334}" destId="{47C04839-9963-492F-8A28-51A1A0846FFF}" srcOrd="10" destOrd="0" presId="urn:microsoft.com/office/officeart/2008/layout/CircleAccentTimeline"/>
    <dgm:cxn modelId="{61DD3BBC-B6B5-43C8-B294-5D68D13328A3}" type="presParOf" srcId="{6D72452E-DD2F-422C-8009-67C365A1A334}" destId="{247B0941-AD4C-4DF2-AD2F-318ACC94BDBE}" srcOrd="11" destOrd="0" presId="urn:microsoft.com/office/officeart/2008/layout/CircleAccentTimeline"/>
    <dgm:cxn modelId="{257D5A2C-DC31-4CB6-AE81-2992BFEB3921}" type="presParOf" srcId="{247B0941-AD4C-4DF2-AD2F-318ACC94BDBE}" destId="{224B28A6-56E5-49CB-B1C7-518D85F7210C}" srcOrd="0" destOrd="0" presId="urn:microsoft.com/office/officeart/2008/layout/CircleAccentTimeline"/>
    <dgm:cxn modelId="{02544BA9-DABA-4B04-9B73-83366389EDF3}" type="presParOf" srcId="{247B0941-AD4C-4DF2-AD2F-318ACC94BDBE}" destId="{84FB7C0D-39FF-4A45-AC26-12B1B587E6F4}" srcOrd="1" destOrd="0" presId="urn:microsoft.com/office/officeart/2008/layout/CircleAccentTimeline"/>
    <dgm:cxn modelId="{129F00B8-7E0E-4D10-A7A0-167B652369E6}" type="presParOf" srcId="{247B0941-AD4C-4DF2-AD2F-318ACC94BDBE}" destId="{033B596B-9D9C-4345-978A-F05C6693B307}" srcOrd="2" destOrd="0" presId="urn:microsoft.com/office/officeart/2008/layout/CircleAccentTimeline"/>
    <dgm:cxn modelId="{03562D0C-84B8-48CA-8ED4-DBFC96B13987}" type="presParOf" srcId="{6D72452E-DD2F-422C-8009-67C365A1A334}" destId="{34880D2F-B079-4435-B00E-41816F28F784}" srcOrd="12" destOrd="0" presId="urn:microsoft.com/office/officeart/2008/layout/CircleAccentTimeline"/>
    <dgm:cxn modelId="{D60C848D-49B0-4D22-B25C-93517441A2B8}" type="presParOf" srcId="{6D72452E-DD2F-422C-8009-67C365A1A334}" destId="{8E6578D9-4D33-461C-B402-002981CE17F8}" srcOrd="13" destOrd="0" presId="urn:microsoft.com/office/officeart/2008/layout/CircleAccentTimeline"/>
    <dgm:cxn modelId="{9289A0E8-43EF-49F9-9735-8D3FE4BEDF18}" type="presParOf" srcId="{6D72452E-DD2F-422C-8009-67C365A1A334}" destId="{A97FE396-4131-4850-9655-AFBAF8FA20FB}" srcOrd="14" destOrd="0" presId="urn:microsoft.com/office/officeart/2008/layout/CircleAccentTimeline"/>
    <dgm:cxn modelId="{DC653486-F1E7-453B-A717-CABF3E89A9F4}" type="presParOf" srcId="{6D72452E-DD2F-422C-8009-67C365A1A334}" destId="{ACC0D557-2E00-47FE-A1F6-C6162356A4DD}" srcOrd="15" destOrd="0" presId="urn:microsoft.com/office/officeart/2008/layout/CircleAccentTimeline"/>
    <dgm:cxn modelId="{755DDC73-FA1D-4FF6-A957-474F95FF5F16}" type="presParOf" srcId="{ACC0D557-2E00-47FE-A1F6-C6162356A4DD}" destId="{6B40E21B-9BA3-4426-A129-E0EBDD5C4FE1}" srcOrd="0" destOrd="0" presId="urn:microsoft.com/office/officeart/2008/layout/CircleAccentTimeline"/>
    <dgm:cxn modelId="{3BEABAD6-5843-40C2-B93B-5608BD8DC199}" type="presParOf" srcId="{ACC0D557-2E00-47FE-A1F6-C6162356A4DD}" destId="{E802A80B-E44D-4A21-828A-D346AEA7B98C}" srcOrd="1" destOrd="0" presId="urn:microsoft.com/office/officeart/2008/layout/CircleAccentTimeline"/>
    <dgm:cxn modelId="{C3878A88-845E-4577-9B63-CAE9853814F8}" type="presParOf" srcId="{ACC0D557-2E00-47FE-A1F6-C6162356A4DD}" destId="{5ADB9F87-FB83-4A27-874E-391CE22C2160}" srcOrd="2" destOrd="0" presId="urn:microsoft.com/office/officeart/2008/layout/CircleAccentTimeline"/>
    <dgm:cxn modelId="{216D1702-C382-4026-A795-12CFF806AF4B}" type="presParOf" srcId="{6D72452E-DD2F-422C-8009-67C365A1A334}" destId="{E2819F1E-A576-47B9-A277-CE10D1F80AB4}" srcOrd="16" destOrd="0" presId="urn:microsoft.com/office/officeart/2008/layout/CircleAccentTimeline"/>
    <dgm:cxn modelId="{9CFF2518-C8B4-4B33-871A-27603AE35721}" type="presParOf" srcId="{6D72452E-DD2F-422C-8009-67C365A1A334}" destId="{1F2214DB-8F6F-4A1D-961A-37E010B4C45E}" srcOrd="17" destOrd="0" presId="urn:microsoft.com/office/officeart/2008/layout/CircleAccentTimeline"/>
    <dgm:cxn modelId="{11B08A52-91D0-447F-BB27-FC3E7DA33357}" type="presParOf" srcId="{6D72452E-DD2F-422C-8009-67C365A1A334}" destId="{47E2612D-3685-4F96-A9B7-F8331050ED9F}" srcOrd="18" destOrd="0" presId="urn:microsoft.com/office/officeart/2008/layout/CircleAccentTimeline"/>
    <dgm:cxn modelId="{8D0F4108-709C-4A94-A896-B6BC6F810EA1}" type="presParOf" srcId="{6D72452E-DD2F-422C-8009-67C365A1A334}" destId="{6E2536AA-7BAD-4310-9D8B-CA5573088826}" srcOrd="19" destOrd="0" presId="urn:microsoft.com/office/officeart/2008/layout/CircleAccentTimeline"/>
    <dgm:cxn modelId="{26CB9AFA-680C-4969-B7A6-ADF33DB06359}" type="presParOf" srcId="{6E2536AA-7BAD-4310-9D8B-CA5573088826}" destId="{3B2EDF78-4C35-4E6C-9DC5-DFE770EB1A5A}" srcOrd="0" destOrd="0" presId="urn:microsoft.com/office/officeart/2008/layout/CircleAccentTimeline"/>
    <dgm:cxn modelId="{952361F5-50FC-4370-85D0-7F630DDE4E7E}" type="presParOf" srcId="{6E2536AA-7BAD-4310-9D8B-CA5573088826}" destId="{13C403E4-273C-4715-862B-631A3998103D}" srcOrd="1" destOrd="0" presId="urn:microsoft.com/office/officeart/2008/layout/CircleAccentTimeline"/>
    <dgm:cxn modelId="{2EC358BF-AE7C-4951-AFFC-CF60A167A6F3}" type="presParOf" srcId="{6E2536AA-7BAD-4310-9D8B-CA5573088826}" destId="{992D87EF-169A-4837-80A2-B05B81A3EDC8}" srcOrd="2" destOrd="0" presId="urn:microsoft.com/office/officeart/2008/layout/CircleAccentTimeline"/>
    <dgm:cxn modelId="{221A145B-9D67-4C4C-BB8E-5D06BD5181DC}" type="presParOf" srcId="{6D72452E-DD2F-422C-8009-67C365A1A334}" destId="{38A33A85-5959-4C66-9302-D166E7A2A6A3}" srcOrd="20" destOrd="0" presId="urn:microsoft.com/office/officeart/2008/layout/CircleAccentTimeline"/>
    <dgm:cxn modelId="{9781967A-0B04-43AA-BF2D-0DA343ECBFB2}" type="presParOf" srcId="{6D72452E-DD2F-422C-8009-67C365A1A334}" destId="{FCBA5BEE-9722-4185-A655-34057BB69976}" srcOrd="21" destOrd="0" presId="urn:microsoft.com/office/officeart/2008/layout/CircleAccentTimeline"/>
    <dgm:cxn modelId="{D0310F93-3A87-4602-A4B9-B723CF3F1E6D}" type="presParOf" srcId="{6D72452E-DD2F-422C-8009-67C365A1A334}" destId="{A99AA6E2-3DF6-4505-877B-2B46DD31E562}" srcOrd="22" destOrd="0" presId="urn:microsoft.com/office/officeart/2008/layout/CircleAccentTimeline"/>
    <dgm:cxn modelId="{DE662A9E-E3C2-4A60-964F-4F661D2A56D6}" type="presParOf" srcId="{A99AA6E2-3DF6-4505-877B-2B46DD31E562}" destId="{3BF93260-C3C0-4A87-8A3A-1C293E111EA7}" srcOrd="0" destOrd="0" presId="urn:microsoft.com/office/officeart/2008/layout/CircleAccentTimeline"/>
    <dgm:cxn modelId="{0CA32C6D-9407-4101-A5FF-D8036C5483ED}" type="presParOf" srcId="{A99AA6E2-3DF6-4505-877B-2B46DD31E562}" destId="{A0182EA7-3274-4811-AD8B-853B1EEF24B8}" srcOrd="1" destOrd="0" presId="urn:microsoft.com/office/officeart/2008/layout/CircleAccentTimeline"/>
    <dgm:cxn modelId="{D8C0EC97-1E7B-4B68-BC5B-6813DC14CF6E}" type="presParOf" srcId="{A99AA6E2-3DF6-4505-877B-2B46DD31E562}" destId="{7AC57767-5DF2-4D32-A33F-1DC9844E4F2C}" srcOrd="2" destOrd="0" presId="urn:microsoft.com/office/officeart/2008/layout/CircleAccentTimeline"/>
    <dgm:cxn modelId="{C2637CBD-EB9B-4545-8CCC-D6F31A122FE0}" type="presParOf" srcId="{6D72452E-DD2F-422C-8009-67C365A1A334}" destId="{1C8D196E-DA7B-4679-B2BB-9A8E0B1B55F3}" srcOrd="23" destOrd="0" presId="urn:microsoft.com/office/officeart/2008/layout/CircleAccentTimeline"/>
    <dgm:cxn modelId="{AB8CFF08-D96B-4E13-98B4-4662008AF010}" type="presParOf" srcId="{6D72452E-DD2F-422C-8009-67C365A1A334}" destId="{91076DAD-2CC7-48D5-A8D3-5ECCFD41E28D}" srcOrd="24" destOrd="0" presId="urn:microsoft.com/office/officeart/2008/layout/CircleAccentTimeline"/>
    <dgm:cxn modelId="{C7283E92-0519-489E-B9CB-3F235D962A28}" type="presParOf" srcId="{6D72452E-DD2F-422C-8009-67C365A1A334}" destId="{85B99D63-645B-4308-AFF0-59B6F4C0D819}" srcOrd="25" destOrd="0" presId="urn:microsoft.com/office/officeart/2008/layout/CircleAccentTimeline"/>
    <dgm:cxn modelId="{0A68CA8F-182B-4F87-813F-E697016F52E5}" type="presParOf" srcId="{6D72452E-DD2F-422C-8009-67C365A1A334}" destId="{09E5E605-51AD-4809-8D8A-29895AA7CE11}" srcOrd="26" destOrd="0" presId="urn:microsoft.com/office/officeart/2008/layout/CircleAccentTimeline"/>
    <dgm:cxn modelId="{BDF48EC8-EBAB-4EE1-8CA2-C9A278FA1975}" type="presParOf" srcId="{09E5E605-51AD-4809-8D8A-29895AA7CE11}" destId="{FC3DC35D-E9B3-4805-B4D4-AB5380B231D2}" srcOrd="0" destOrd="0" presId="urn:microsoft.com/office/officeart/2008/layout/CircleAccentTimeline"/>
    <dgm:cxn modelId="{4C62281F-2491-48FE-9EED-251FBEACC84C}" type="presParOf" srcId="{09E5E605-51AD-4809-8D8A-29895AA7CE11}" destId="{71649F66-64A0-4271-AB08-E040CDE10A8E}" srcOrd="1" destOrd="0" presId="urn:microsoft.com/office/officeart/2008/layout/CircleAccentTimeline"/>
    <dgm:cxn modelId="{37E90141-D5AA-4A58-97B0-F20E27BA20D7}" type="presParOf" srcId="{09E5E605-51AD-4809-8D8A-29895AA7CE11}" destId="{C876FB74-A248-45D9-9982-DC671447B974}" srcOrd="2" destOrd="0" presId="urn:microsoft.com/office/officeart/2008/layout/CircleAccentTimeline"/>
    <dgm:cxn modelId="{1E10E271-8902-4073-AB1A-1E07F68BB1B8}" type="presParOf" srcId="{6D72452E-DD2F-422C-8009-67C365A1A334}" destId="{A0192C65-8857-4239-96E4-7F866EFD001B}" srcOrd="27" destOrd="0" presId="urn:microsoft.com/office/officeart/2008/layout/CircleAccentTimeline"/>
    <dgm:cxn modelId="{69AA7969-8622-4FA3-9D3B-F615996A19BE}" type="presParOf" srcId="{6D72452E-DD2F-422C-8009-67C365A1A334}" destId="{004AC002-D727-4925-BFD0-73F990F9A1F6}" srcOrd="28" destOrd="0" presId="urn:microsoft.com/office/officeart/2008/layout/CircleAccentTimeline"/>
    <dgm:cxn modelId="{F608CAAB-6684-4A6C-873D-A842222EFFEF}" type="presParOf" srcId="{6D72452E-DD2F-422C-8009-67C365A1A334}" destId="{1118DE73-8A17-46BA-B772-F5ABE756BC7F}" srcOrd="29" destOrd="0" presId="urn:microsoft.com/office/officeart/2008/layout/CircleAccentTimeline"/>
    <dgm:cxn modelId="{10CA2E7C-9A57-4347-840B-F046A3311BF0}" type="presParOf" srcId="{6D72452E-DD2F-422C-8009-67C365A1A334}" destId="{0C5DBE7A-E0DE-45DD-989E-474AC7E771DE}" srcOrd="30" destOrd="0" presId="urn:microsoft.com/office/officeart/2008/layout/CircleAccentTimeline"/>
    <dgm:cxn modelId="{30793392-3EEF-4B4B-810D-E3358D96768F}" type="presParOf" srcId="{0C5DBE7A-E0DE-45DD-989E-474AC7E771DE}" destId="{35EDA94C-DF4A-4CCB-A763-6ECBB5D212C7}" srcOrd="0" destOrd="0" presId="urn:microsoft.com/office/officeart/2008/layout/CircleAccentTimeline"/>
    <dgm:cxn modelId="{83132A8E-E5A7-48DC-A2E3-F80AADB85B2A}" type="presParOf" srcId="{0C5DBE7A-E0DE-45DD-989E-474AC7E771DE}" destId="{2CE84B00-95FB-47BD-84D6-08F0ED3C618A}" srcOrd="1" destOrd="0" presId="urn:microsoft.com/office/officeart/2008/layout/CircleAccentTimeline"/>
    <dgm:cxn modelId="{921E4540-D4F6-418E-AC13-91EA460D6A4F}" type="presParOf" srcId="{0C5DBE7A-E0DE-45DD-989E-474AC7E771DE}" destId="{1F92E327-E863-4590-AD31-72DD400BDA4D}" srcOrd="2" destOrd="0" presId="urn:microsoft.com/office/officeart/2008/layout/CircleAccentTimeline"/>
    <dgm:cxn modelId="{0D1979FE-11F4-4050-9BA1-8C8391587B6A}" type="presParOf" srcId="{6D72452E-DD2F-422C-8009-67C365A1A334}" destId="{5C24739B-9D74-4415-92EC-377FCF18D11B}" srcOrd="31" destOrd="0" presId="urn:microsoft.com/office/officeart/2008/layout/CircleAccentTimeline"/>
    <dgm:cxn modelId="{99CBEA9C-4947-4DFD-9EF2-72BC1772B9D2}" type="presParOf" srcId="{6D72452E-DD2F-422C-8009-67C365A1A334}" destId="{B62335C2-3C0B-4B18-80B6-41A012644765}" srcOrd="32" destOrd="0" presId="urn:microsoft.com/office/officeart/2008/layout/CircleAccentTimeline"/>
    <dgm:cxn modelId="{C06D0FF4-2CB4-45DE-B695-5BC8485822A5}" type="presParOf" srcId="{6D72452E-DD2F-422C-8009-67C365A1A334}" destId="{D42040F4-E408-4B90-9AC2-B825A2667814}" srcOrd="33" destOrd="0" presId="urn:microsoft.com/office/officeart/2008/layout/CircleAccentTimeline"/>
    <dgm:cxn modelId="{E719CAD0-C9FE-4606-A1AA-73E538F14DF7}" type="presParOf" srcId="{6D72452E-DD2F-422C-8009-67C365A1A334}" destId="{9DBFFDF0-1FDE-41C3-84C4-6440BA572F5A}" srcOrd="34" destOrd="0" presId="urn:microsoft.com/office/officeart/2008/layout/CircleAccentTimeline"/>
    <dgm:cxn modelId="{2DD082A5-C3BC-451E-AC76-1702977BB8A5}" type="presParOf" srcId="{9DBFFDF0-1FDE-41C3-84C4-6440BA572F5A}" destId="{ECFAE239-3BEF-459F-B700-9C57BD73C1E8}" srcOrd="0" destOrd="0" presId="urn:microsoft.com/office/officeart/2008/layout/CircleAccentTimeline"/>
    <dgm:cxn modelId="{51325115-4BB9-4D61-B163-47BB29A63626}" type="presParOf" srcId="{9DBFFDF0-1FDE-41C3-84C4-6440BA572F5A}" destId="{5E1210EE-42C0-44AD-8540-80BAC97867BD}" srcOrd="1" destOrd="0" presId="urn:microsoft.com/office/officeart/2008/layout/CircleAccentTimeline"/>
    <dgm:cxn modelId="{9B9E2240-DE33-4FD4-A203-7F85A3066EDB}" type="presParOf" srcId="{9DBFFDF0-1FDE-41C3-84C4-6440BA572F5A}" destId="{EC7F3E25-9118-4586-B488-A8B12E96F201}" srcOrd="2" destOrd="0" presId="urn:microsoft.com/office/officeart/2008/layout/CircleAccentTimeline"/>
    <dgm:cxn modelId="{33C6E946-2019-41C8-817F-8DF1379D4F4F}" type="presParOf" srcId="{6D72452E-DD2F-422C-8009-67C365A1A334}" destId="{3BD12129-B631-4A29-8608-C713A4999862}" srcOrd="35" destOrd="0" presId="urn:microsoft.com/office/officeart/2008/layout/CircleAccentTimeline"/>
    <dgm:cxn modelId="{D0F8F0EB-644B-4242-8AD5-75D2D0AAC527}" type="presParOf" srcId="{6D72452E-DD2F-422C-8009-67C365A1A334}" destId="{C605513A-2BCF-4554-9CEB-0AA07F082699}" srcOrd="36" destOrd="0" presId="urn:microsoft.com/office/officeart/2008/layout/CircleAccentTimeline"/>
    <dgm:cxn modelId="{1591A447-6E6A-4394-86E3-96F899142BB0}" type="presParOf" srcId="{6D72452E-DD2F-422C-8009-67C365A1A334}" destId="{582EF616-F0FB-4B52-92B2-CF66CB8B8204}" srcOrd="37" destOrd="0" presId="urn:microsoft.com/office/officeart/2008/layout/CircleAccentTimeline"/>
    <dgm:cxn modelId="{E0DA2883-5D29-4643-8DF2-8FF26498B36E}" type="presParOf" srcId="{582EF616-F0FB-4B52-92B2-CF66CB8B8204}" destId="{A7EC424A-249C-414A-86A4-A9E5923BEAEF}" srcOrd="0" destOrd="0" presId="urn:microsoft.com/office/officeart/2008/layout/CircleAccentTimeline"/>
    <dgm:cxn modelId="{309B5A83-44A2-4FA3-9B85-F3AE4B97DC40}" type="presParOf" srcId="{582EF616-F0FB-4B52-92B2-CF66CB8B8204}" destId="{0D631467-36B4-4419-9F52-6C2378A3369A}" srcOrd="1" destOrd="0" presId="urn:microsoft.com/office/officeart/2008/layout/CircleAccentTimeline"/>
    <dgm:cxn modelId="{4A0A2B6D-40B2-4118-9EF2-75DB4F4D0CD2}" type="presParOf" srcId="{582EF616-F0FB-4B52-92B2-CF66CB8B8204}" destId="{127E8528-9954-4AFA-9C18-5AE217BA09C7}" srcOrd="2" destOrd="0" presId="urn:microsoft.com/office/officeart/2008/layout/CircleAccentTimeline"/>
    <dgm:cxn modelId="{DB689BDE-3968-4DCF-9F74-91A2BE1146AD}" type="presParOf" srcId="{6D72452E-DD2F-422C-8009-67C365A1A334}" destId="{CBFFDF06-2D88-4D34-BAED-67A462986373}" srcOrd="38" destOrd="0" presId="urn:microsoft.com/office/officeart/2008/layout/CircleAccentTimeline"/>
    <dgm:cxn modelId="{12657721-BDB4-42A7-A7CA-EB11D9A4E592}" type="presParOf" srcId="{6D72452E-DD2F-422C-8009-67C365A1A334}" destId="{21E75214-7C27-4653-8486-3A2A227B831F}" srcOrd="39" destOrd="0" presId="urn:microsoft.com/office/officeart/2008/layout/CircleAccentTimeline"/>
    <dgm:cxn modelId="{3FE94CFF-6684-47D4-A860-B6C44A038BDF}" type="presParOf" srcId="{6D72452E-DD2F-422C-8009-67C365A1A334}" destId="{EE6DBD87-EF4D-4EC1-BC24-31B354D4B053}" srcOrd="40" destOrd="0" presId="urn:microsoft.com/office/officeart/2008/layout/CircleAccentTimeline"/>
    <dgm:cxn modelId="{6E55FF80-CEE9-4FC1-88FE-381AFB78EECA}" type="presParOf" srcId="{6D72452E-DD2F-422C-8009-67C365A1A334}" destId="{9D59A683-233C-47B2-A405-35D494B3686D}" srcOrd="41" destOrd="0" presId="urn:microsoft.com/office/officeart/2008/layout/CircleAccentTimeline"/>
    <dgm:cxn modelId="{9BF12895-4F4E-4089-AA95-161603C4A05D}" type="presParOf" srcId="{9D59A683-233C-47B2-A405-35D494B3686D}" destId="{A3736CA5-B711-4486-8AFB-D318EF62EAF1}" srcOrd="0" destOrd="0" presId="urn:microsoft.com/office/officeart/2008/layout/CircleAccentTimeline"/>
    <dgm:cxn modelId="{929C7736-EFA6-4DB0-9013-89FF3B18FDF8}" type="presParOf" srcId="{9D59A683-233C-47B2-A405-35D494B3686D}" destId="{F26D8C60-1D03-4E25-BDB9-293B72FF66AE}" srcOrd="1" destOrd="0" presId="urn:microsoft.com/office/officeart/2008/layout/CircleAccentTimeline"/>
    <dgm:cxn modelId="{CF7A92C2-349E-4DB8-9016-C1108B4F3BC1}" type="presParOf" srcId="{9D59A683-233C-47B2-A405-35D494B3686D}" destId="{361197D7-0237-491D-968F-8813F37F8AE1}" srcOrd="2" destOrd="0" presId="urn:microsoft.com/office/officeart/2008/layout/CircleAccentTimeline"/>
    <dgm:cxn modelId="{7EEBF611-6CC8-4ECB-8061-BD771134F6A0}" type="presParOf" srcId="{6D72452E-DD2F-422C-8009-67C365A1A334}" destId="{D5596371-81FA-4204-93E1-7D76348D7B1A}" srcOrd="42" destOrd="0" presId="urn:microsoft.com/office/officeart/2008/layout/CircleAccentTimeline"/>
    <dgm:cxn modelId="{E8CED7E7-CC38-409B-9BE0-33DA0C7C4BD7}" type="presParOf" srcId="{6D72452E-DD2F-422C-8009-67C365A1A334}" destId="{D597E5C3-B8B8-4A87-9475-40D0B5B6B10C}" srcOrd="43" destOrd="0" presId="urn:microsoft.com/office/officeart/2008/layout/CircleAccentTimeline"/>
    <dgm:cxn modelId="{B586B478-B5DB-4EAD-829C-ED17EF039117}" type="presParOf" srcId="{6D72452E-DD2F-422C-8009-67C365A1A334}" destId="{02C3B8C1-49A5-4E40-8677-BFBE43A209A4}" srcOrd="44" destOrd="0" presId="urn:microsoft.com/office/officeart/2008/layout/CircleAccentTimeline"/>
    <dgm:cxn modelId="{085F77E1-EE61-4829-A493-91189FAACC34}" type="presParOf" srcId="{02C3B8C1-49A5-4E40-8677-BFBE43A209A4}" destId="{860846C4-891E-4F3A-99A8-0E4FE1A9AC8B}" srcOrd="0" destOrd="0" presId="urn:microsoft.com/office/officeart/2008/layout/CircleAccentTimeline"/>
    <dgm:cxn modelId="{647500F6-D2CF-474B-BA4F-0DD80A6482EF}" type="presParOf" srcId="{02C3B8C1-49A5-4E40-8677-BFBE43A209A4}" destId="{DD4DEB3F-53EE-4539-9507-E165852770FA}" srcOrd="1" destOrd="0" presId="urn:microsoft.com/office/officeart/2008/layout/CircleAccentTimeline"/>
    <dgm:cxn modelId="{6C0FC571-6F98-4A79-B889-2F1A12B273BE}" type="presParOf" srcId="{02C3B8C1-49A5-4E40-8677-BFBE43A209A4}" destId="{715D4EAD-2E94-4DB5-82CA-C1D3CA581994}" srcOrd="2" destOrd="0" presId="urn:microsoft.com/office/officeart/2008/layout/CircleAccentTimeline"/>
    <dgm:cxn modelId="{0E76A5EB-5EDB-4C49-A115-8788BF88566B}" type="presParOf" srcId="{6D72452E-DD2F-422C-8009-67C365A1A334}" destId="{6E11159C-E96C-4923-8F56-A06F9CB7E514}" srcOrd="45" destOrd="0" presId="urn:microsoft.com/office/officeart/2008/layout/CircleAccentTimeline"/>
    <dgm:cxn modelId="{15385E49-065C-4379-8E62-6C87BA721336}" type="presParOf" srcId="{6D72452E-DD2F-422C-8009-67C365A1A334}" destId="{8849CBC3-ABBF-47D8-804E-934895E809C7}" srcOrd="46" destOrd="0" presId="urn:microsoft.com/office/officeart/2008/layout/CircleAccentTimeline"/>
    <dgm:cxn modelId="{62D7F224-279D-4B56-97BB-2B0480EBA612}" type="presParOf" srcId="{6D72452E-DD2F-422C-8009-67C365A1A334}" destId="{F42699A0-C6E3-4947-9878-51EB50B2F4EF}" srcOrd="47" destOrd="0" presId="urn:microsoft.com/office/officeart/2008/layout/CircleAccentTimeline"/>
    <dgm:cxn modelId="{F9FA3DBB-D7B0-4DC7-803A-E405F71FB754}" type="presParOf" srcId="{6D72452E-DD2F-422C-8009-67C365A1A334}" destId="{73851D96-D907-47FD-954E-BDEA092E0922}" srcOrd="48" destOrd="0" presId="urn:microsoft.com/office/officeart/2008/layout/CircleAccentTimeline"/>
    <dgm:cxn modelId="{FEF2C015-0B83-42A2-B0FB-034B08A723C5}" type="presParOf" srcId="{73851D96-D907-47FD-954E-BDEA092E0922}" destId="{D5EE3184-61DD-434F-8468-1911A4525B1B}" srcOrd="0" destOrd="0" presId="urn:microsoft.com/office/officeart/2008/layout/CircleAccentTimeline"/>
    <dgm:cxn modelId="{A95B32A8-C204-454F-8975-E1915D5F0E13}" type="presParOf" srcId="{73851D96-D907-47FD-954E-BDEA092E0922}" destId="{32BD32FE-84C3-4F17-BC90-28D2C96CA4CC}" srcOrd="1" destOrd="0" presId="urn:microsoft.com/office/officeart/2008/layout/CircleAccentTimeline"/>
    <dgm:cxn modelId="{2BD2298F-13EB-4B56-879F-18EFC8ADCDC6}" type="presParOf" srcId="{73851D96-D907-47FD-954E-BDEA092E0922}" destId="{5DD17946-B3F6-4AB7-9E05-81A2570BE418}" srcOrd="2" destOrd="0" presId="urn:microsoft.com/office/officeart/2008/layout/CircleAccentTimeline"/>
    <dgm:cxn modelId="{DD08AA97-86E6-49CF-9646-2A0F4B68E1B5}" type="presParOf" srcId="{6D72452E-DD2F-422C-8009-67C365A1A334}" destId="{1310FF5A-845D-4D79-87C5-C7364D194998}" srcOrd="49" destOrd="0" presId="urn:microsoft.com/office/officeart/2008/layout/CircleAccentTimeline"/>
    <dgm:cxn modelId="{3CE872F9-518F-45E5-A5F1-86D572B00EDD}" type="presParOf" srcId="{6D72452E-DD2F-422C-8009-67C365A1A334}" destId="{B5E2EF08-18F1-498F-9BD7-65E5BF49E8A8}" srcOrd="50" destOrd="0" presId="urn:microsoft.com/office/officeart/2008/layout/CircleAccentTimeline"/>
    <dgm:cxn modelId="{73115392-0C55-4F51-91CA-677B0FE0B780}" type="presParOf" srcId="{6D72452E-DD2F-422C-8009-67C365A1A334}" destId="{8C81FADA-D009-4C2D-9D7C-4EBB4DEC520F}" srcOrd="51" destOrd="0" presId="urn:microsoft.com/office/officeart/2008/layout/CircleAccentTimeline"/>
    <dgm:cxn modelId="{D6846A4F-2A94-4C69-B561-92F8C829F41F}" type="presParOf" srcId="{6D72452E-DD2F-422C-8009-67C365A1A334}" destId="{D2955AAC-0482-4F82-ABA8-E428A45A567B}" srcOrd="52" destOrd="0" presId="urn:microsoft.com/office/officeart/2008/layout/CircleAccentTimeline"/>
    <dgm:cxn modelId="{06841991-C7E2-4933-84AB-6958ED15ECD1}" type="presParOf" srcId="{D2955AAC-0482-4F82-ABA8-E428A45A567B}" destId="{6C177FFC-B085-4C3D-A8A3-3DBA8689BE87}" srcOrd="0" destOrd="0" presId="urn:microsoft.com/office/officeart/2008/layout/CircleAccentTimeline"/>
    <dgm:cxn modelId="{AAA32A66-05D6-4837-B85D-A8B398A3489C}" type="presParOf" srcId="{D2955AAC-0482-4F82-ABA8-E428A45A567B}" destId="{9B193A55-510A-47E6-8448-93C8654D6FCF}" srcOrd="1" destOrd="0" presId="urn:microsoft.com/office/officeart/2008/layout/CircleAccentTimeline"/>
    <dgm:cxn modelId="{74E32E15-BFE9-4CBE-ADCB-BE8B5C7312D5}" type="presParOf" srcId="{D2955AAC-0482-4F82-ABA8-E428A45A567B}" destId="{7C0A104A-2BF0-41F1-8160-F533AD75CBB5}" srcOrd="2" destOrd="0" presId="urn:microsoft.com/office/officeart/2008/layout/CircleAccentTimeline"/>
    <dgm:cxn modelId="{C1F84AFD-F17D-4686-B6C5-CF91CB71456C}" type="presParOf" srcId="{6D72452E-DD2F-422C-8009-67C365A1A334}" destId="{A1112E07-8AE6-4455-9677-85CABE65F847}" srcOrd="53" destOrd="0" presId="urn:microsoft.com/office/officeart/2008/layout/CircleAccentTimeline"/>
    <dgm:cxn modelId="{2FB4FE04-ED37-4062-B4B4-DAE9009C1A2A}" type="presParOf" srcId="{6D72452E-DD2F-422C-8009-67C365A1A334}" destId="{D7465E17-E4E8-4C0C-85B9-3803D73C677B}" srcOrd="54" destOrd="0" presId="urn:microsoft.com/office/officeart/2008/layout/CircleAccent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2E4816-ED27-4992-89D1-280D09EDCF5A}">
      <dsp:nvSpPr>
        <dsp:cNvPr id="0" name=""/>
        <dsp:cNvSpPr/>
      </dsp:nvSpPr>
      <dsp:spPr>
        <a:xfrm>
          <a:off x="8946" y="2555397"/>
          <a:ext cx="1033101" cy="1033101"/>
        </a:xfrm>
        <a:prstGeom prst="donut">
          <a:avLst>
            <a:gd name="adj" fmla="val 2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086FB7-F8B7-44DA-8074-7A1C8FE6BECB}">
      <dsp:nvSpPr>
        <dsp:cNvPr id="0" name=""/>
        <dsp:cNvSpPr/>
      </dsp:nvSpPr>
      <dsp:spPr>
        <a:xfrm rot="17700000">
          <a:off x="372964" y="1713208"/>
          <a:ext cx="1284260" cy="6189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020" tIns="0" rIns="0" bIns="0" numCol="1" spcCol="1270" anchor="ctr" anchorCtr="0">
          <a:noAutofit/>
        </a:bodyPr>
        <a:lstStyle/>
        <a:p>
          <a:pPr lvl="0" algn="l" defTabSz="577850">
            <a:lnSpc>
              <a:spcPct val="90000"/>
            </a:lnSpc>
            <a:spcBef>
              <a:spcPct val="0"/>
            </a:spcBef>
            <a:spcAft>
              <a:spcPct val="35000"/>
            </a:spcAft>
          </a:pPr>
          <a:r>
            <a:rPr lang="en-CA" sz="1300" b="1" kern="1200" dirty="0"/>
            <a:t>Project Initiation</a:t>
          </a:r>
        </a:p>
      </dsp:txBody>
      <dsp:txXfrm>
        <a:off x="372964" y="1713208"/>
        <a:ext cx="1284260" cy="618914"/>
      </dsp:txXfrm>
    </dsp:sp>
    <dsp:sp modelId="{EEF263A0-0FC2-4BC4-95FD-11FC83463A2E}">
      <dsp:nvSpPr>
        <dsp:cNvPr id="0" name=""/>
        <dsp:cNvSpPr/>
      </dsp:nvSpPr>
      <dsp:spPr>
        <a:xfrm>
          <a:off x="1119864" y="2803825"/>
          <a:ext cx="536245" cy="53624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9EEBFC-2B32-4ED1-937B-AB26746E8143}">
      <dsp:nvSpPr>
        <dsp:cNvPr id="0" name=""/>
        <dsp:cNvSpPr/>
      </dsp:nvSpPr>
      <dsp:spPr>
        <a:xfrm rot="17700000">
          <a:off x="484755" y="3550194"/>
          <a:ext cx="1110945" cy="535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480" bIns="0" numCol="1" spcCol="1270" anchor="ctr" anchorCtr="0">
          <a:noAutofit/>
        </a:bodyPr>
        <a:lstStyle/>
        <a:p>
          <a:pPr lvl="0" algn="r" defTabSz="533400">
            <a:lnSpc>
              <a:spcPct val="90000"/>
            </a:lnSpc>
            <a:spcBef>
              <a:spcPct val="0"/>
            </a:spcBef>
            <a:spcAft>
              <a:spcPct val="35000"/>
            </a:spcAft>
          </a:pPr>
          <a:r>
            <a:rPr lang="en-CA" sz="1200" b="1" kern="1200" dirty="0"/>
            <a:t>TAG Meeting #1</a:t>
          </a:r>
        </a:p>
      </dsp:txBody>
      <dsp:txXfrm>
        <a:off x="484755" y="3550194"/>
        <a:ext cx="1110945" cy="535656"/>
      </dsp:txXfrm>
    </dsp:sp>
    <dsp:sp modelId="{02041CB7-E84F-4598-A45A-087845E036A5}">
      <dsp:nvSpPr>
        <dsp:cNvPr id="0" name=""/>
        <dsp:cNvSpPr/>
      </dsp:nvSpPr>
      <dsp:spPr>
        <a:xfrm rot="17700000">
          <a:off x="1180273" y="2058046"/>
          <a:ext cx="1110945" cy="535656"/>
        </a:xfrm>
        <a:prstGeom prst="rect">
          <a:avLst/>
        </a:prstGeom>
        <a:noFill/>
        <a:ln>
          <a:noFill/>
        </a:ln>
        <a:effectLst/>
      </dsp:spPr>
      <dsp:style>
        <a:lnRef idx="0">
          <a:scrgbClr r="0" g="0" b="0"/>
        </a:lnRef>
        <a:fillRef idx="0">
          <a:scrgbClr r="0" g="0" b="0"/>
        </a:fillRef>
        <a:effectRef idx="0">
          <a:scrgbClr r="0" g="0" b="0"/>
        </a:effectRef>
        <a:fontRef idx="minor"/>
      </dsp:style>
    </dsp:sp>
    <dsp:sp modelId="{E403A1AB-2ADA-4CBB-9466-C9744089095F}">
      <dsp:nvSpPr>
        <dsp:cNvPr id="0" name=""/>
        <dsp:cNvSpPr/>
      </dsp:nvSpPr>
      <dsp:spPr>
        <a:xfrm>
          <a:off x="1733844" y="2803825"/>
          <a:ext cx="536245" cy="53624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9E4CC5-5B35-418D-9A56-FBD6E803CDC0}">
      <dsp:nvSpPr>
        <dsp:cNvPr id="0" name=""/>
        <dsp:cNvSpPr/>
      </dsp:nvSpPr>
      <dsp:spPr>
        <a:xfrm rot="17700000">
          <a:off x="1098735" y="3550194"/>
          <a:ext cx="1110945" cy="535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480" bIns="0" numCol="1" spcCol="1270" anchor="ctr" anchorCtr="0">
          <a:noAutofit/>
        </a:bodyPr>
        <a:lstStyle/>
        <a:p>
          <a:pPr lvl="0" algn="r" defTabSz="533400">
            <a:lnSpc>
              <a:spcPct val="90000"/>
            </a:lnSpc>
            <a:spcBef>
              <a:spcPct val="0"/>
            </a:spcBef>
            <a:spcAft>
              <a:spcPct val="35000"/>
            </a:spcAft>
          </a:pPr>
          <a:r>
            <a:rPr lang="en-CA" sz="1200" b="1" kern="1200"/>
            <a:t>First Round Engagement </a:t>
          </a:r>
          <a:endParaRPr lang="en-CA" sz="1200" b="1" kern="1200" dirty="0"/>
        </a:p>
      </dsp:txBody>
      <dsp:txXfrm>
        <a:off x="1098735" y="3550194"/>
        <a:ext cx="1110945" cy="535656"/>
      </dsp:txXfrm>
    </dsp:sp>
    <dsp:sp modelId="{57F20C42-2B1D-4FAE-A55F-1752537A0BF8}">
      <dsp:nvSpPr>
        <dsp:cNvPr id="0" name=""/>
        <dsp:cNvSpPr/>
      </dsp:nvSpPr>
      <dsp:spPr>
        <a:xfrm rot="17700000">
          <a:off x="1794253" y="2058046"/>
          <a:ext cx="1110945" cy="535656"/>
        </a:xfrm>
        <a:prstGeom prst="rect">
          <a:avLst/>
        </a:prstGeom>
        <a:noFill/>
        <a:ln>
          <a:noFill/>
        </a:ln>
        <a:effectLst/>
      </dsp:spPr>
      <dsp:style>
        <a:lnRef idx="0">
          <a:scrgbClr r="0" g="0" b="0"/>
        </a:lnRef>
        <a:fillRef idx="0">
          <a:scrgbClr r="0" g="0" b="0"/>
        </a:fillRef>
        <a:effectRef idx="0">
          <a:scrgbClr r="0" g="0" b="0"/>
        </a:effectRef>
        <a:fontRef idx="minor"/>
      </dsp:style>
    </dsp:sp>
    <dsp:sp modelId="{224B28A6-56E5-49CB-B1C7-518D85F7210C}">
      <dsp:nvSpPr>
        <dsp:cNvPr id="0" name=""/>
        <dsp:cNvSpPr/>
      </dsp:nvSpPr>
      <dsp:spPr>
        <a:xfrm>
          <a:off x="2347906" y="2555397"/>
          <a:ext cx="1033101" cy="1033101"/>
        </a:xfrm>
        <a:prstGeom prst="donut">
          <a:avLst>
            <a:gd name="adj" fmla="val 2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FB7C0D-39FF-4A45-AC26-12B1B587E6F4}">
      <dsp:nvSpPr>
        <dsp:cNvPr id="0" name=""/>
        <dsp:cNvSpPr/>
      </dsp:nvSpPr>
      <dsp:spPr>
        <a:xfrm rot="17700000">
          <a:off x="2711924" y="1713208"/>
          <a:ext cx="1284260" cy="6189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020" tIns="0" rIns="0" bIns="0" numCol="1" spcCol="1270" anchor="ctr" anchorCtr="0">
          <a:noAutofit/>
        </a:bodyPr>
        <a:lstStyle/>
        <a:p>
          <a:pPr lvl="0" algn="l" defTabSz="577850">
            <a:lnSpc>
              <a:spcPct val="90000"/>
            </a:lnSpc>
            <a:spcBef>
              <a:spcPct val="0"/>
            </a:spcBef>
            <a:spcAft>
              <a:spcPct val="35000"/>
            </a:spcAft>
          </a:pPr>
          <a:r>
            <a:rPr lang="en-CA" sz="1300" b="1" kern="1200" dirty="0"/>
            <a:t>Address Short-Term Operational Concerns</a:t>
          </a:r>
        </a:p>
      </dsp:txBody>
      <dsp:txXfrm>
        <a:off x="2711924" y="1713208"/>
        <a:ext cx="1284260" cy="618914"/>
      </dsp:txXfrm>
    </dsp:sp>
    <dsp:sp modelId="{6B40E21B-9BA3-4426-A129-E0EBDD5C4FE1}">
      <dsp:nvSpPr>
        <dsp:cNvPr id="0" name=""/>
        <dsp:cNvSpPr/>
      </dsp:nvSpPr>
      <dsp:spPr>
        <a:xfrm>
          <a:off x="3458825" y="2803825"/>
          <a:ext cx="536245" cy="53624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02A80B-E44D-4A21-828A-D346AEA7B98C}">
      <dsp:nvSpPr>
        <dsp:cNvPr id="0" name=""/>
        <dsp:cNvSpPr/>
      </dsp:nvSpPr>
      <dsp:spPr>
        <a:xfrm rot="17700000">
          <a:off x="2823716" y="3550194"/>
          <a:ext cx="1110945" cy="535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480" bIns="0" numCol="1" spcCol="1270" anchor="ctr" anchorCtr="0">
          <a:noAutofit/>
        </a:bodyPr>
        <a:lstStyle/>
        <a:p>
          <a:pPr lvl="0" algn="r" defTabSz="533400">
            <a:lnSpc>
              <a:spcPct val="90000"/>
            </a:lnSpc>
            <a:spcBef>
              <a:spcPct val="0"/>
            </a:spcBef>
            <a:spcAft>
              <a:spcPct val="35000"/>
            </a:spcAft>
          </a:pPr>
          <a:r>
            <a:rPr lang="en-CA" sz="1200" b="1" kern="1200" dirty="0"/>
            <a:t>TAG Meeting #2 </a:t>
          </a:r>
        </a:p>
      </dsp:txBody>
      <dsp:txXfrm>
        <a:off x="2823716" y="3550194"/>
        <a:ext cx="1110945" cy="535656"/>
      </dsp:txXfrm>
    </dsp:sp>
    <dsp:sp modelId="{5ADB9F87-FB83-4A27-874E-391CE22C2160}">
      <dsp:nvSpPr>
        <dsp:cNvPr id="0" name=""/>
        <dsp:cNvSpPr/>
      </dsp:nvSpPr>
      <dsp:spPr>
        <a:xfrm rot="17700000">
          <a:off x="3519233" y="2058046"/>
          <a:ext cx="1110945" cy="535656"/>
        </a:xfrm>
        <a:prstGeom prst="rect">
          <a:avLst/>
        </a:prstGeom>
        <a:noFill/>
        <a:ln>
          <a:noFill/>
        </a:ln>
        <a:effectLst/>
      </dsp:spPr>
      <dsp:style>
        <a:lnRef idx="0">
          <a:scrgbClr r="0" g="0" b="0"/>
        </a:lnRef>
        <a:fillRef idx="0">
          <a:scrgbClr r="0" g="0" b="0"/>
        </a:fillRef>
        <a:effectRef idx="0">
          <a:scrgbClr r="0" g="0" b="0"/>
        </a:effectRef>
        <a:fontRef idx="minor"/>
      </dsp:style>
    </dsp:sp>
    <dsp:sp modelId="{3B2EDF78-4C35-4E6C-9DC5-DFE770EB1A5A}">
      <dsp:nvSpPr>
        <dsp:cNvPr id="0" name=""/>
        <dsp:cNvSpPr/>
      </dsp:nvSpPr>
      <dsp:spPr>
        <a:xfrm>
          <a:off x="4072804" y="2803825"/>
          <a:ext cx="536245" cy="53624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C403E4-273C-4715-862B-631A3998103D}">
      <dsp:nvSpPr>
        <dsp:cNvPr id="0" name=""/>
        <dsp:cNvSpPr/>
      </dsp:nvSpPr>
      <dsp:spPr>
        <a:xfrm rot="17700000">
          <a:off x="3437695" y="3550194"/>
          <a:ext cx="1110945" cy="535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480" bIns="0" numCol="1" spcCol="1270" anchor="ctr" anchorCtr="0">
          <a:noAutofit/>
        </a:bodyPr>
        <a:lstStyle/>
        <a:p>
          <a:pPr lvl="0" algn="r" defTabSz="533400">
            <a:lnSpc>
              <a:spcPct val="90000"/>
            </a:lnSpc>
            <a:spcBef>
              <a:spcPct val="0"/>
            </a:spcBef>
            <a:spcAft>
              <a:spcPct val="35000"/>
            </a:spcAft>
          </a:pPr>
          <a:r>
            <a:rPr lang="en-CA" sz="1200" b="1" kern="1200" dirty="0"/>
            <a:t>Roads Committee Meeting #1</a:t>
          </a:r>
        </a:p>
      </dsp:txBody>
      <dsp:txXfrm>
        <a:off x="3437695" y="3550194"/>
        <a:ext cx="1110945" cy="535656"/>
      </dsp:txXfrm>
    </dsp:sp>
    <dsp:sp modelId="{992D87EF-169A-4837-80A2-B05B81A3EDC8}">
      <dsp:nvSpPr>
        <dsp:cNvPr id="0" name=""/>
        <dsp:cNvSpPr/>
      </dsp:nvSpPr>
      <dsp:spPr>
        <a:xfrm rot="17700000">
          <a:off x="4133213" y="2058046"/>
          <a:ext cx="1110945" cy="535656"/>
        </a:xfrm>
        <a:prstGeom prst="rect">
          <a:avLst/>
        </a:prstGeom>
        <a:noFill/>
        <a:ln>
          <a:noFill/>
        </a:ln>
        <a:effectLst/>
      </dsp:spPr>
      <dsp:style>
        <a:lnRef idx="0">
          <a:scrgbClr r="0" g="0" b="0"/>
        </a:lnRef>
        <a:fillRef idx="0">
          <a:scrgbClr r="0" g="0" b="0"/>
        </a:fillRef>
        <a:effectRef idx="0">
          <a:scrgbClr r="0" g="0" b="0"/>
        </a:effectRef>
        <a:fontRef idx="minor"/>
      </dsp:style>
    </dsp:sp>
    <dsp:sp modelId="{3BF93260-C3C0-4A87-8A3A-1C293E111EA7}">
      <dsp:nvSpPr>
        <dsp:cNvPr id="0" name=""/>
        <dsp:cNvSpPr/>
      </dsp:nvSpPr>
      <dsp:spPr>
        <a:xfrm>
          <a:off x="4720649" y="2554984"/>
          <a:ext cx="1033101" cy="1033101"/>
        </a:xfrm>
        <a:prstGeom prst="donut">
          <a:avLst>
            <a:gd name="adj" fmla="val 2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182EA7-3274-4811-AD8B-853B1EEF24B8}">
      <dsp:nvSpPr>
        <dsp:cNvPr id="0" name=""/>
        <dsp:cNvSpPr/>
      </dsp:nvSpPr>
      <dsp:spPr>
        <a:xfrm rot="17700000">
          <a:off x="5131310" y="1678939"/>
          <a:ext cx="1284260" cy="6189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020" tIns="0" rIns="0" bIns="0" numCol="1" spcCol="1270" anchor="ctr" anchorCtr="0">
          <a:noAutofit/>
        </a:bodyPr>
        <a:lstStyle/>
        <a:p>
          <a:pPr lvl="0" algn="l" defTabSz="577850">
            <a:lnSpc>
              <a:spcPct val="90000"/>
            </a:lnSpc>
            <a:spcBef>
              <a:spcPct val="0"/>
            </a:spcBef>
            <a:spcAft>
              <a:spcPct val="35000"/>
            </a:spcAft>
          </a:pPr>
          <a:r>
            <a:rPr lang="en-CA" sz="1300" b="1" kern="1200" dirty="0"/>
            <a:t>Long-Term Network Alternatives</a:t>
          </a:r>
        </a:p>
      </dsp:txBody>
      <dsp:txXfrm>
        <a:off x="5131310" y="1678939"/>
        <a:ext cx="1284260" cy="618914"/>
      </dsp:txXfrm>
    </dsp:sp>
    <dsp:sp modelId="{FC3DC35D-E9B3-4805-B4D4-AB5380B231D2}">
      <dsp:nvSpPr>
        <dsp:cNvPr id="0" name=""/>
        <dsp:cNvSpPr/>
      </dsp:nvSpPr>
      <dsp:spPr>
        <a:xfrm>
          <a:off x="5797785" y="2803825"/>
          <a:ext cx="536245" cy="53624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649F66-64A0-4271-AB08-E040CDE10A8E}">
      <dsp:nvSpPr>
        <dsp:cNvPr id="0" name=""/>
        <dsp:cNvSpPr/>
      </dsp:nvSpPr>
      <dsp:spPr>
        <a:xfrm rot="17700000">
          <a:off x="5162676" y="3550194"/>
          <a:ext cx="1110945" cy="535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480" bIns="0" numCol="1" spcCol="1270" anchor="ctr" anchorCtr="0">
          <a:noAutofit/>
        </a:bodyPr>
        <a:lstStyle/>
        <a:p>
          <a:pPr lvl="0" algn="r" defTabSz="533400">
            <a:lnSpc>
              <a:spcPct val="90000"/>
            </a:lnSpc>
            <a:spcBef>
              <a:spcPct val="0"/>
            </a:spcBef>
            <a:spcAft>
              <a:spcPct val="35000"/>
            </a:spcAft>
          </a:pPr>
          <a:r>
            <a:rPr lang="en-CA" sz="1200" b="1" kern="1200" dirty="0"/>
            <a:t>TAG Meeting #3</a:t>
          </a:r>
          <a:endParaRPr lang="en-CA" sz="1200" b="1" kern="1200" dirty="0">
            <a:solidFill>
              <a:schemeClr val="bg1"/>
            </a:solidFill>
          </a:endParaRPr>
        </a:p>
      </dsp:txBody>
      <dsp:txXfrm>
        <a:off x="5162676" y="3550194"/>
        <a:ext cx="1110945" cy="535656"/>
      </dsp:txXfrm>
    </dsp:sp>
    <dsp:sp modelId="{C876FB74-A248-45D9-9982-DC671447B974}">
      <dsp:nvSpPr>
        <dsp:cNvPr id="0" name=""/>
        <dsp:cNvSpPr/>
      </dsp:nvSpPr>
      <dsp:spPr>
        <a:xfrm rot="17700000">
          <a:off x="5858194" y="2058046"/>
          <a:ext cx="1110945" cy="535656"/>
        </a:xfrm>
        <a:prstGeom prst="rect">
          <a:avLst/>
        </a:prstGeom>
        <a:noFill/>
        <a:ln>
          <a:noFill/>
        </a:ln>
        <a:effectLst/>
      </dsp:spPr>
      <dsp:style>
        <a:lnRef idx="0">
          <a:scrgbClr r="0" g="0" b="0"/>
        </a:lnRef>
        <a:fillRef idx="0">
          <a:scrgbClr r="0" g="0" b="0"/>
        </a:fillRef>
        <a:effectRef idx="0">
          <a:scrgbClr r="0" g="0" b="0"/>
        </a:effectRef>
        <a:fontRef idx="minor"/>
      </dsp:style>
    </dsp:sp>
    <dsp:sp modelId="{35EDA94C-DF4A-4CCB-A763-6ECBB5D212C7}">
      <dsp:nvSpPr>
        <dsp:cNvPr id="0" name=""/>
        <dsp:cNvSpPr/>
      </dsp:nvSpPr>
      <dsp:spPr>
        <a:xfrm>
          <a:off x="6411764" y="2803825"/>
          <a:ext cx="536245" cy="53624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E84B00-95FB-47BD-84D6-08F0ED3C618A}">
      <dsp:nvSpPr>
        <dsp:cNvPr id="0" name=""/>
        <dsp:cNvSpPr/>
      </dsp:nvSpPr>
      <dsp:spPr>
        <a:xfrm rot="17700000">
          <a:off x="5776655" y="3550194"/>
          <a:ext cx="1110945" cy="535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480" bIns="0" numCol="1" spcCol="1270" anchor="ctr" anchorCtr="0">
          <a:noAutofit/>
        </a:bodyPr>
        <a:lstStyle/>
        <a:p>
          <a:pPr lvl="0" algn="r" defTabSz="533400">
            <a:lnSpc>
              <a:spcPct val="90000"/>
            </a:lnSpc>
            <a:spcBef>
              <a:spcPct val="0"/>
            </a:spcBef>
            <a:spcAft>
              <a:spcPct val="35000"/>
            </a:spcAft>
          </a:pPr>
          <a:r>
            <a:rPr lang="en-CA" sz="1200" b="1" kern="1200" dirty="0"/>
            <a:t>Roads Committee Meeting #2</a:t>
          </a:r>
          <a:endParaRPr lang="en-CA" sz="1200" b="1" kern="1200" dirty="0">
            <a:solidFill>
              <a:schemeClr val="bg1"/>
            </a:solidFill>
          </a:endParaRPr>
        </a:p>
      </dsp:txBody>
      <dsp:txXfrm>
        <a:off x="5776655" y="3550194"/>
        <a:ext cx="1110945" cy="535656"/>
      </dsp:txXfrm>
    </dsp:sp>
    <dsp:sp modelId="{1F92E327-E863-4590-AD31-72DD400BDA4D}">
      <dsp:nvSpPr>
        <dsp:cNvPr id="0" name=""/>
        <dsp:cNvSpPr/>
      </dsp:nvSpPr>
      <dsp:spPr>
        <a:xfrm rot="17700000">
          <a:off x="6472173" y="2058046"/>
          <a:ext cx="1110945" cy="535656"/>
        </a:xfrm>
        <a:prstGeom prst="rect">
          <a:avLst/>
        </a:prstGeom>
        <a:noFill/>
        <a:ln>
          <a:noFill/>
        </a:ln>
        <a:effectLst/>
      </dsp:spPr>
      <dsp:style>
        <a:lnRef idx="0">
          <a:scrgbClr r="0" g="0" b="0"/>
        </a:lnRef>
        <a:fillRef idx="0">
          <a:scrgbClr r="0" g="0" b="0"/>
        </a:fillRef>
        <a:effectRef idx="0">
          <a:scrgbClr r="0" g="0" b="0"/>
        </a:effectRef>
        <a:fontRef idx="minor"/>
      </dsp:style>
    </dsp:sp>
    <dsp:sp modelId="{ECFAE239-3BEF-459F-B700-9C57BD73C1E8}">
      <dsp:nvSpPr>
        <dsp:cNvPr id="0" name=""/>
        <dsp:cNvSpPr/>
      </dsp:nvSpPr>
      <dsp:spPr>
        <a:xfrm>
          <a:off x="7025744" y="2803825"/>
          <a:ext cx="536245" cy="53624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1210EE-42C0-44AD-8540-80BAC97867BD}">
      <dsp:nvSpPr>
        <dsp:cNvPr id="0" name=""/>
        <dsp:cNvSpPr/>
      </dsp:nvSpPr>
      <dsp:spPr>
        <a:xfrm rot="17700000">
          <a:off x="6390635" y="3550194"/>
          <a:ext cx="1110945" cy="535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480" bIns="0" numCol="1" spcCol="1270" anchor="ctr" anchorCtr="0">
          <a:noAutofit/>
        </a:bodyPr>
        <a:lstStyle/>
        <a:p>
          <a:pPr lvl="0" algn="r" defTabSz="533400">
            <a:lnSpc>
              <a:spcPct val="90000"/>
            </a:lnSpc>
            <a:spcBef>
              <a:spcPct val="0"/>
            </a:spcBef>
            <a:spcAft>
              <a:spcPct val="35000"/>
            </a:spcAft>
          </a:pPr>
          <a:r>
            <a:rPr lang="en-CA" sz="1200" b="1" kern="1200" dirty="0">
              <a:solidFill>
                <a:schemeClr val="tx1"/>
              </a:solidFill>
            </a:rPr>
            <a:t>Public Meeting</a:t>
          </a:r>
        </a:p>
      </dsp:txBody>
      <dsp:txXfrm>
        <a:off x="6390635" y="3550194"/>
        <a:ext cx="1110945" cy="535656"/>
      </dsp:txXfrm>
    </dsp:sp>
    <dsp:sp modelId="{EC7F3E25-9118-4586-B488-A8B12E96F201}">
      <dsp:nvSpPr>
        <dsp:cNvPr id="0" name=""/>
        <dsp:cNvSpPr/>
      </dsp:nvSpPr>
      <dsp:spPr>
        <a:xfrm rot="17700000">
          <a:off x="7086153" y="2058046"/>
          <a:ext cx="1110945" cy="535656"/>
        </a:xfrm>
        <a:prstGeom prst="rect">
          <a:avLst/>
        </a:prstGeom>
        <a:noFill/>
        <a:ln>
          <a:noFill/>
        </a:ln>
        <a:effectLst/>
      </dsp:spPr>
      <dsp:style>
        <a:lnRef idx="0">
          <a:scrgbClr r="0" g="0" b="0"/>
        </a:lnRef>
        <a:fillRef idx="0">
          <a:scrgbClr r="0" g="0" b="0"/>
        </a:fillRef>
        <a:effectRef idx="0">
          <a:scrgbClr r="0" g="0" b="0"/>
        </a:effectRef>
        <a:fontRef idx="minor"/>
      </dsp:style>
    </dsp:sp>
    <dsp:sp modelId="{A7EC424A-249C-414A-86A4-A9E5923BEAEF}">
      <dsp:nvSpPr>
        <dsp:cNvPr id="0" name=""/>
        <dsp:cNvSpPr/>
      </dsp:nvSpPr>
      <dsp:spPr>
        <a:xfrm>
          <a:off x="7639806" y="2555397"/>
          <a:ext cx="1033101" cy="1033101"/>
        </a:xfrm>
        <a:prstGeom prst="donut">
          <a:avLst>
            <a:gd name="adj" fmla="val 2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631467-36B4-4419-9F52-6C2378A3369A}">
      <dsp:nvSpPr>
        <dsp:cNvPr id="0" name=""/>
        <dsp:cNvSpPr/>
      </dsp:nvSpPr>
      <dsp:spPr>
        <a:xfrm rot="17700000">
          <a:off x="8003825" y="1713208"/>
          <a:ext cx="1284260" cy="6189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020" tIns="0" rIns="0" bIns="0" numCol="1" spcCol="1270" anchor="ctr" anchorCtr="0">
          <a:noAutofit/>
        </a:bodyPr>
        <a:lstStyle/>
        <a:p>
          <a:pPr lvl="0" algn="l" defTabSz="577850">
            <a:lnSpc>
              <a:spcPct val="90000"/>
            </a:lnSpc>
            <a:spcBef>
              <a:spcPct val="0"/>
            </a:spcBef>
            <a:spcAft>
              <a:spcPct val="35000"/>
            </a:spcAft>
          </a:pPr>
          <a:r>
            <a:rPr lang="en-CA" sz="1300" b="1" kern="1200" dirty="0"/>
            <a:t>Implementation Plan</a:t>
          </a:r>
        </a:p>
      </dsp:txBody>
      <dsp:txXfrm>
        <a:off x="8003825" y="1713208"/>
        <a:ext cx="1284260" cy="618914"/>
      </dsp:txXfrm>
    </dsp:sp>
    <dsp:sp modelId="{A3736CA5-B711-4486-8AFB-D318EF62EAF1}">
      <dsp:nvSpPr>
        <dsp:cNvPr id="0" name=""/>
        <dsp:cNvSpPr/>
      </dsp:nvSpPr>
      <dsp:spPr>
        <a:xfrm>
          <a:off x="8750725" y="2803825"/>
          <a:ext cx="536245" cy="53624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6D8C60-1D03-4E25-BDB9-293B72FF66AE}">
      <dsp:nvSpPr>
        <dsp:cNvPr id="0" name=""/>
        <dsp:cNvSpPr/>
      </dsp:nvSpPr>
      <dsp:spPr>
        <a:xfrm rot="17700000">
          <a:off x="8115616" y="3550194"/>
          <a:ext cx="1110945" cy="535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480" bIns="0" numCol="1" spcCol="1270" anchor="ctr" anchorCtr="0">
          <a:noAutofit/>
        </a:bodyPr>
        <a:lstStyle/>
        <a:p>
          <a:pPr lvl="0" algn="r" defTabSz="533400">
            <a:lnSpc>
              <a:spcPct val="90000"/>
            </a:lnSpc>
            <a:spcBef>
              <a:spcPct val="0"/>
            </a:spcBef>
            <a:spcAft>
              <a:spcPct val="35000"/>
            </a:spcAft>
          </a:pPr>
          <a:r>
            <a:rPr lang="en-CA" sz="1200" b="1" kern="1200" dirty="0"/>
            <a:t>Roads Committee Meeting #3</a:t>
          </a:r>
        </a:p>
      </dsp:txBody>
      <dsp:txXfrm>
        <a:off x="8115616" y="3550194"/>
        <a:ext cx="1110945" cy="535656"/>
      </dsp:txXfrm>
    </dsp:sp>
    <dsp:sp modelId="{361197D7-0237-491D-968F-8813F37F8AE1}">
      <dsp:nvSpPr>
        <dsp:cNvPr id="0" name=""/>
        <dsp:cNvSpPr/>
      </dsp:nvSpPr>
      <dsp:spPr>
        <a:xfrm rot="17700000">
          <a:off x="8811133" y="2058046"/>
          <a:ext cx="1110945" cy="535656"/>
        </a:xfrm>
        <a:prstGeom prst="rect">
          <a:avLst/>
        </a:prstGeom>
        <a:noFill/>
        <a:ln>
          <a:noFill/>
        </a:ln>
        <a:effectLst/>
      </dsp:spPr>
      <dsp:style>
        <a:lnRef idx="0">
          <a:scrgbClr r="0" g="0" b="0"/>
        </a:lnRef>
        <a:fillRef idx="0">
          <a:scrgbClr r="0" g="0" b="0"/>
        </a:fillRef>
        <a:effectRef idx="0">
          <a:scrgbClr r="0" g="0" b="0"/>
        </a:effectRef>
        <a:fontRef idx="minor"/>
      </dsp:style>
    </dsp:sp>
    <dsp:sp modelId="{860846C4-891E-4F3A-99A8-0E4FE1A9AC8B}">
      <dsp:nvSpPr>
        <dsp:cNvPr id="0" name=""/>
        <dsp:cNvSpPr/>
      </dsp:nvSpPr>
      <dsp:spPr>
        <a:xfrm>
          <a:off x="9364787" y="2555397"/>
          <a:ext cx="1033101" cy="1033101"/>
        </a:xfrm>
        <a:prstGeom prst="donut">
          <a:avLst>
            <a:gd name="adj" fmla="val 2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4DEB3F-53EE-4539-9507-E165852770FA}">
      <dsp:nvSpPr>
        <dsp:cNvPr id="0" name=""/>
        <dsp:cNvSpPr/>
      </dsp:nvSpPr>
      <dsp:spPr>
        <a:xfrm rot="17700000">
          <a:off x="9728805" y="1713208"/>
          <a:ext cx="1284260" cy="6189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020" tIns="0" rIns="0" bIns="0" numCol="1" spcCol="1270" anchor="ctr" anchorCtr="0">
          <a:noAutofit/>
        </a:bodyPr>
        <a:lstStyle/>
        <a:p>
          <a:pPr lvl="0" algn="l" defTabSz="577850">
            <a:lnSpc>
              <a:spcPct val="90000"/>
            </a:lnSpc>
            <a:spcBef>
              <a:spcPct val="0"/>
            </a:spcBef>
            <a:spcAft>
              <a:spcPct val="35000"/>
            </a:spcAft>
          </a:pPr>
          <a:r>
            <a:rPr lang="en-CA" sz="1300" b="1" kern="1200" dirty="0"/>
            <a:t>Final Reporting</a:t>
          </a:r>
        </a:p>
      </dsp:txBody>
      <dsp:txXfrm>
        <a:off x="9728805" y="1713208"/>
        <a:ext cx="1284260" cy="618914"/>
      </dsp:txXfrm>
    </dsp:sp>
    <dsp:sp modelId="{D5EE3184-61DD-434F-8468-1911A4525B1B}">
      <dsp:nvSpPr>
        <dsp:cNvPr id="0" name=""/>
        <dsp:cNvSpPr/>
      </dsp:nvSpPr>
      <dsp:spPr>
        <a:xfrm>
          <a:off x="10475705" y="2803825"/>
          <a:ext cx="536245" cy="53624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BD32FE-84C3-4F17-BC90-28D2C96CA4CC}">
      <dsp:nvSpPr>
        <dsp:cNvPr id="0" name=""/>
        <dsp:cNvSpPr/>
      </dsp:nvSpPr>
      <dsp:spPr>
        <a:xfrm rot="17700000">
          <a:off x="9840596" y="3550194"/>
          <a:ext cx="1110945" cy="535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480" bIns="0" numCol="1" spcCol="1270" anchor="ctr" anchorCtr="0">
          <a:noAutofit/>
        </a:bodyPr>
        <a:lstStyle/>
        <a:p>
          <a:pPr lvl="0" algn="r" defTabSz="533400">
            <a:lnSpc>
              <a:spcPct val="90000"/>
            </a:lnSpc>
            <a:spcBef>
              <a:spcPct val="0"/>
            </a:spcBef>
            <a:spcAft>
              <a:spcPct val="35000"/>
            </a:spcAft>
          </a:pPr>
          <a:r>
            <a:rPr lang="en-CA" sz="1200" b="1" kern="1200" dirty="0"/>
            <a:t>Roads Committee Meeting #4</a:t>
          </a:r>
        </a:p>
      </dsp:txBody>
      <dsp:txXfrm>
        <a:off x="9840596" y="3550194"/>
        <a:ext cx="1110945" cy="535656"/>
      </dsp:txXfrm>
    </dsp:sp>
    <dsp:sp modelId="{5DD17946-B3F6-4AB7-9E05-81A2570BE418}">
      <dsp:nvSpPr>
        <dsp:cNvPr id="0" name=""/>
        <dsp:cNvSpPr/>
      </dsp:nvSpPr>
      <dsp:spPr>
        <a:xfrm rot="17700000">
          <a:off x="10536114" y="2058046"/>
          <a:ext cx="1110945" cy="535656"/>
        </a:xfrm>
        <a:prstGeom prst="rect">
          <a:avLst/>
        </a:prstGeom>
        <a:noFill/>
        <a:ln>
          <a:noFill/>
        </a:ln>
        <a:effectLst/>
      </dsp:spPr>
      <dsp:style>
        <a:lnRef idx="0">
          <a:scrgbClr r="0" g="0" b="0"/>
        </a:lnRef>
        <a:fillRef idx="0">
          <a:scrgbClr r="0" g="0" b="0"/>
        </a:fillRef>
        <a:effectRef idx="0">
          <a:scrgbClr r="0" g="0" b="0"/>
        </a:effectRef>
        <a:fontRef idx="minor"/>
      </dsp:style>
    </dsp:sp>
    <dsp:sp modelId="{6C177FFC-B085-4C3D-A8A3-3DBA8689BE87}">
      <dsp:nvSpPr>
        <dsp:cNvPr id="0" name=""/>
        <dsp:cNvSpPr/>
      </dsp:nvSpPr>
      <dsp:spPr>
        <a:xfrm>
          <a:off x="11089685" y="2803825"/>
          <a:ext cx="536245" cy="53624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193A55-510A-47E6-8448-93C8654D6FCF}">
      <dsp:nvSpPr>
        <dsp:cNvPr id="0" name=""/>
        <dsp:cNvSpPr/>
      </dsp:nvSpPr>
      <dsp:spPr>
        <a:xfrm rot="17700000">
          <a:off x="10454576" y="3550194"/>
          <a:ext cx="1110945" cy="535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480" bIns="0" numCol="1" spcCol="1270" anchor="ctr" anchorCtr="0">
          <a:noAutofit/>
        </a:bodyPr>
        <a:lstStyle/>
        <a:p>
          <a:pPr lvl="0" algn="r" defTabSz="533400">
            <a:lnSpc>
              <a:spcPct val="90000"/>
            </a:lnSpc>
            <a:spcBef>
              <a:spcPct val="0"/>
            </a:spcBef>
            <a:spcAft>
              <a:spcPct val="35000"/>
            </a:spcAft>
          </a:pPr>
          <a:r>
            <a:rPr lang="en-CA" sz="1200" b="1" kern="1200" dirty="0"/>
            <a:t>Council Meeting</a:t>
          </a:r>
        </a:p>
      </dsp:txBody>
      <dsp:txXfrm>
        <a:off x="10454576" y="3550194"/>
        <a:ext cx="1110945" cy="535656"/>
      </dsp:txXfrm>
    </dsp:sp>
    <dsp:sp modelId="{7C0A104A-2BF0-41F1-8160-F533AD75CBB5}">
      <dsp:nvSpPr>
        <dsp:cNvPr id="0" name=""/>
        <dsp:cNvSpPr/>
      </dsp:nvSpPr>
      <dsp:spPr>
        <a:xfrm rot="17700000">
          <a:off x="11150094" y="2058046"/>
          <a:ext cx="1110945" cy="535656"/>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CircleAccentTimeline">
  <dgm:title val=""/>
  <dgm:desc val=""/>
  <dgm:catLst>
    <dgm:cat type="process" pri="7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clrData>
  <dgm:layoutNode name="Name0">
    <dgm:varLst>
      <dgm:dir/>
    </dgm:varLst>
    <dgm:choose name="Name1">
      <dgm:if name="Name2" func="var" arg="dir" op="equ" val="norm">
        <dgm:alg type="lin">
          <dgm:param type="fallback" val="2D"/>
          <dgm:param type="nodeVertAlign" val="b"/>
        </dgm:alg>
      </dgm:if>
      <dgm:else name="Name3">
        <dgm:alg type="lin">
          <dgm:param type="fallback" val="2D"/>
          <dgm:param type="nodeVertAlign" val="b"/>
          <dgm:param type="linDir" val="fromR"/>
        </dgm:alg>
      </dgm:else>
    </dgm:choose>
    <dgm:shape xmlns:r="http://schemas.openxmlformats.org/officeDocument/2006/relationships" r:blip="">
      <dgm:adjLst/>
    </dgm:shape>
    <dgm:constrLst>
      <dgm:constr type="h" for="ch" forName="parComposite" refType="h"/>
      <dgm:constr type="w" for="ch" forName="parComposite" refType="h" refFor="ch" refForName="parComposite" fact="0.4986"/>
      <dgm:constr type="h" for="ch" forName="desComposite" refType="h" fact="0.8722"/>
      <dgm:constr type="w" for="ch" forName="desComposite" refType="h" refFor="ch" refForName="desComposite" fact="0.6056"/>
      <dgm:constr type="w" for="ch" forName="parBackupNorm" refType="w" refFor="ch" refForName="parComposite" fact="-0.3369"/>
      <dgm:constr type="w" for="ch" forName="parBackupRTL" refType="w" refFor="ch" refForName="parComposite" fact="-0.3369"/>
      <dgm:constr type="w" for="ch" forName="parBackupRev" refType="w" refFor="ch" refForName="parComposite" fact="0"/>
      <dgm:constr type="w" for="ch" forName="desBackupLeftNorm" refType="w" refFor="ch" refForName="desComposite" fact="-0.3376"/>
      <dgm:constr type="w" for="ch" forName="desBackupLeftRev" refType="w" refFor="ch" refForName="desComposite" fact="-0.3376"/>
      <dgm:constr type="w" for="ch" forName="desBackupRightNorm" refType="w" refFor="ch" refForName="desComposite" fact="-0.3376"/>
      <dgm:constr type="w" for="ch" forName="desBackupRightRev" refType="w" refFor="ch" refForName="desComposite" fact="-0.3376"/>
      <dgm:constr type="w" for="ch" forName="parSpace" refType="w" refFor="ch" refForName="parComposite" fact="0.05"/>
      <dgm:constr type="w" for="ch" forName="desSpace" refType="w" refFor="ch" refForName="parComposite" fact="0.05"/>
      <dgm:constr type="primFontSz" for="des" forName="parTx" op="equ" val="65"/>
      <dgm:constr type="primFontSz" for="des" forName="chTx" refType="primFontSz" refFor="des" refForName="parTx" op="lte" val="65"/>
      <dgm:constr type="primFontSz" for="des" forName="desTx" refType="primFontSz" refFor="des" refForName="chTx" op="lte" val="65"/>
      <dgm:constr type="primFontSz" for="des" forName="desTx" refType="primFontSz" refFor="des" refForName="parTx" op="lte"/>
    </dgm:constrLst>
    <dgm:forEach name="Name4" axis="ch" ptType="node">
      <dgm:layoutNode name="parComposite">
        <dgm:alg type="composite"/>
        <dgm:shape xmlns:r="http://schemas.openxmlformats.org/officeDocument/2006/relationships" r:blip="">
          <dgm:adjLst/>
        </dgm:shape>
        <dgm:choose name="Name5">
          <dgm:if name="Name6" func="var" arg="dir" op="equ" val="norm">
            <dgm:constrLst>
              <dgm:constr type="l" for="ch" forName="parBigCircle"/>
              <dgm:constr type="ctrY" for="ch" forName="parBigCircle" refType="h" fact="0.5639"/>
              <dgm:constr type="w" for="ch" forName="parBigCircle" refType="w" fact="0.6631"/>
              <dgm:constr type="h" for="ch" forName="parBigCircle" refType="w" refFor="ch" refForName="parBigCircle"/>
              <dgm:constr type="r" for="ch" forName="parTx" refType="w"/>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l" for="ch" forName="bSpace"/>
              <dgm:constr type="w" for="ch" forName="bSpace" val="1"/>
            </dgm:constrLst>
          </dgm:if>
          <dgm:else name="Name7">
            <dgm:constrLst>
              <dgm:constr type="r" for="ch" forName="parBigCircle" refType="w"/>
              <dgm:constr type="ctrY" for="ch" forName="parBigCircle" refType="h" fact="0.5639"/>
              <dgm:constr type="w" for="ch" forName="parBigCircle" refType="w" fact="0.6631"/>
              <dgm:constr type="h" for="ch" forName="parBigCircle" refType="w" refFor="ch" refForName="parBigCircle"/>
              <dgm:constr type="l" for="ch" forName="parTx" fact="0"/>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r" for="ch" forName="bSpace"/>
              <dgm:constr type="w" for="ch" forName="bSpace" val="1"/>
            </dgm:constrLst>
          </dgm:else>
        </dgm:choose>
        <dgm:layoutNode name="parBigCircle" styleLbl="node0">
          <dgm:alg type="sp"/>
          <dgm:shape xmlns:r="http://schemas.openxmlformats.org/officeDocument/2006/relationships" type="donut" r:blip="">
            <dgm:adjLst>
              <dgm:adj idx="1" val="0.2"/>
            </dgm:adjLst>
          </dgm:shape>
          <dgm:presOf/>
          <dgm:constrLst>
            <dgm:constr type="h" refType="w" op="equ"/>
          </dgm:constrLst>
        </dgm:layoutNode>
        <dgm:layoutNode name="parTx" styleLbl="revTx">
          <dgm:choose name="Name8">
            <dgm:if name="Name9" func="var" arg="dir" op="equ" val="norm">
              <dgm:alg type="tx">
                <dgm:param type="autoTxRot" val="grav"/>
                <dgm:param type="parTxLTRAlign" val="l"/>
              </dgm:alg>
              <dgm:shape xmlns:r="http://schemas.openxmlformats.org/officeDocument/2006/relationships" rot="295" type="rect" r:blip="">
                <dgm:adjLst/>
              </dgm:shape>
              <dgm:presOf axis="self" ptType="node"/>
              <dgm:constrLst>
                <dgm:constr type="lMarg" refType="primFontSz" fact="0.2"/>
                <dgm:constr type="rMarg"/>
                <dgm:constr type="tMarg"/>
                <dgm:constr type="bMarg"/>
              </dgm:constrLst>
            </dgm:if>
            <dgm:else name="Name10">
              <dgm:alg type="tx">
                <dgm:param type="autoTxRot" val="grav"/>
                <dgm:param type="parTxLTRAlign" val="r"/>
              </dgm:alg>
              <dgm:shape xmlns:r="http://schemas.openxmlformats.org/officeDocument/2006/relationships" rot="65" type="rect" r:blip="">
                <dgm:adjLst/>
              </dgm:shape>
              <dgm:presOf axis="self" ptType="node"/>
              <dgm:constrLst>
                <dgm:constr type="lMarg"/>
                <dgm:constr type="rMarg" refType="primFontSz" fact="0.2"/>
                <dgm:constr type="tMarg"/>
                <dgm:constr type="bMarg"/>
              </dgm:constrLst>
            </dgm:else>
          </dgm:choose>
          <dgm:ruleLst>
            <dgm:rule type="primFontSz" val="5" fact="NaN" max="NaN"/>
          </dgm:ruleLst>
        </dgm:layoutNode>
        <dgm:layoutNode name="bSpace">
          <dgm:alg type="sp"/>
          <dgm:shape xmlns:r="http://schemas.openxmlformats.org/officeDocument/2006/relationships" r:blip="">
            <dgm:adjLst/>
          </dgm:shape>
          <dgm:presOf/>
        </dgm:layoutNode>
      </dgm:layoutNode>
      <dgm:choose name="Name11">
        <dgm:if name="Name12" func="var" arg="dir" op="equ" val="norm">
          <dgm:layoutNode name="parBackupNorm">
            <dgm:alg type="sp"/>
            <dgm:shape xmlns:r="http://schemas.openxmlformats.org/officeDocument/2006/relationships" r:blip="">
              <dgm:adjLst/>
            </dgm:shape>
            <dgm:presOf/>
          </dgm:layoutNode>
        </dgm:if>
        <dgm:else name="Name13">
          <dgm:layoutNode name="parBackupRTL">
            <dgm:alg type="sp"/>
            <dgm:shape xmlns:r="http://schemas.openxmlformats.org/officeDocument/2006/relationships" r:blip="">
              <dgm:adjLst/>
            </dgm:shape>
            <dgm:presOf/>
          </dgm:layoutNode>
        </dgm:else>
      </dgm:choose>
      <dgm:forEach name="Name14" axis="followSib" ptType="sibTrans" hideLastTrans="0" cnt="1">
        <dgm:layoutNode name="parSpace">
          <dgm:alg type="sp"/>
          <dgm:shape xmlns:r="http://schemas.openxmlformats.org/officeDocument/2006/relationships" r:blip="">
            <dgm:adjLst/>
          </dgm:shape>
          <dgm:presOf/>
        </dgm:layoutNode>
      </dgm:forEach>
      <dgm:forEach name="Name15" axis="ch" ptType="node">
        <dgm:choose name="Name16">
          <dgm:if name="Name17" func="var" arg="dir" op="equ" val="norm">
            <dgm:layoutNode name="desBackupLeftNorm">
              <dgm:alg type="sp"/>
              <dgm:shape xmlns:r="http://schemas.openxmlformats.org/officeDocument/2006/relationships" r:blip="">
                <dgm:adjLst/>
              </dgm:shape>
              <dgm:presOf/>
            </dgm:layoutNode>
          </dgm:if>
          <dgm:else name="Name18">
            <dgm:choose name="Name19">
              <dgm:if name="Name20" axis="self" ptType="node" func="pos" op="equ" val="1">
                <dgm:layoutNode name="desBackupRightRev">
                  <dgm:alg type="sp"/>
                  <dgm:shape xmlns:r="http://schemas.openxmlformats.org/officeDocument/2006/relationships" r:blip="">
                    <dgm:adjLst/>
                  </dgm:shape>
                  <dgm:presOf/>
                </dgm:layoutNode>
              </dgm:if>
              <dgm:else name="Name21"/>
            </dgm:choose>
          </dgm:else>
        </dgm:choose>
        <dgm:layoutNode name="desComposite">
          <dgm:alg type="composite"/>
          <dgm:shape xmlns:r="http://schemas.openxmlformats.org/officeDocument/2006/relationships" r:blip="">
            <dgm:adjLst/>
          </dgm:shape>
          <dgm:choose name="Name22">
            <dgm:if name="Name23" func="var" arg="dir" op="equ" val="norm">
              <dgm:constrLst>
                <dgm:constr type="ctrX" for="ch" forName="desCircle" refType="w" fact="0.5"/>
                <dgm:constr type="ctrY" for="ch" forName="desCircle" refType="h" fact="0.5"/>
                <dgm:constr type="w" for="ch" forName="desCircle" refType="w" fact="0.3249"/>
                <dgm:constr type="h" for="ch" forName="desCircle" refType="w" refFor="ch" refForName="desCircle"/>
                <dgm:constr type="l" for="ch" forName="chTx"/>
                <dgm:constr type="b" for="ch" forName="chTx" refType="h"/>
                <dgm:constr type="w" for="ch" forName="chTx" refType="w" fact="0.5786"/>
                <dgm:constr type="h" for="ch" forName="chTx" refType="h" fact="0.4525"/>
                <dgm:constr type="r" for="ch" forName="desTx" refType="w"/>
                <dgm:constr type="t" for="ch" forName="desTx"/>
                <dgm:constr type="w" for="ch" forName="desTx" refType="w" fact="0.5786"/>
                <dgm:constr type="h" for="ch" forName="desTx" refType="h" fact="0.4525"/>
              </dgm:constrLst>
            </dgm:if>
            <dgm:else name="Name24">
              <dgm:constrLst>
                <dgm:constr type="ctrX" for="ch" forName="desCircle" refType="w" fact="0.5"/>
                <dgm:constr type="ctrY" for="ch" forName="desCircle" refType="h" fact="0.5"/>
                <dgm:constr type="w" for="ch" forName="desCircle" refType="w" fact="0.3249"/>
                <dgm:constr type="h" for="ch" forName="desCircle" refType="w" refFor="ch" refForName="desCircle"/>
                <dgm:constr type="r" for="ch" forName="chTx" refType="w"/>
                <dgm:constr type="b" for="ch" forName="chTx" refType="h"/>
                <dgm:constr type="w" for="ch" forName="chTx" refType="w" fact="0.5786"/>
                <dgm:constr type="h" for="ch" forName="chTx" refType="h" fact="0.4525"/>
                <dgm:constr type="l" for="ch" forName="desTx"/>
                <dgm:constr type="t" for="ch" forName="desTx"/>
                <dgm:constr type="w" for="ch" forName="desTx" refType="w" fact="0.5786"/>
                <dgm:constr type="h" for="ch" forName="desTx" refType="h" fact="0.4525"/>
              </dgm:constrLst>
            </dgm:else>
          </dgm:choose>
          <dgm:layoutNode name="desCircle" styleLbl="node1">
            <dgm:alg type="sp"/>
            <dgm:shape xmlns:r="http://schemas.openxmlformats.org/officeDocument/2006/relationships" type="ellipse" r:blip="">
              <dgm:adjLst/>
            </dgm:shape>
            <dgm:presOf/>
            <dgm:constrLst>
              <dgm:constr type="h" refType="w" op="equ"/>
            </dgm:constrLst>
          </dgm:layoutNode>
          <dgm:layoutNode name="chTx" styleLbl="revTx">
            <dgm:choose name="Name25">
              <dgm:if name="Name26" func="var" arg="dir" op="equ" val="norm">
                <dgm:alg type="tx">
                  <dgm:param type="autoTxRot" val="grav"/>
                  <dgm:param type="parTxLTRAlign" val="r"/>
                  <dgm:param type="txAnchorVert" val="mid"/>
                  <dgm:param type="txAnchorVertCh" val="mid"/>
                </dgm:alg>
                <dgm:shape xmlns:r="http://schemas.openxmlformats.org/officeDocument/2006/relationships" rot="295" type="rect" r:blip="">
                  <dgm:adjLst/>
                </dgm:shape>
                <dgm:presOf axis="self" ptType="node"/>
              </dgm:if>
              <dgm:else name="Name27">
                <dgm:alg type="tx">
                  <dgm:param type="autoTxRot" val="grav"/>
                  <dgm:param type="parTxLTRAlign" val="l"/>
                  <dgm:param type="txAnchorVert" val="mid"/>
                  <dgm:param type="txAnchorVertCh" val="mid"/>
                </dgm:alg>
                <dgm:shape xmlns:r="http://schemas.openxmlformats.org/officeDocument/2006/relationships" rot="65" type="rect" r:blip="">
                  <dgm:adjLst/>
                </dgm:shape>
                <dgm:presOf axis="self" ptType="node"/>
              </dgm:else>
            </dgm:choose>
            <dgm:choose name="Name28">
              <dgm:if name="Name29" func="var" arg="dir" op="equ" val="norm">
                <dgm:constrLst>
                  <dgm:constr type="lMarg"/>
                  <dgm:constr type="rMarg" refType="primFontSz" fact="0.2"/>
                  <dgm:constr type="tMarg"/>
                  <dgm:constr type="bMarg"/>
                </dgm:constrLst>
              </dgm:if>
              <dgm:else name="Name30">
                <dgm:constrLst>
                  <dgm:constr type="rMarg"/>
                  <dgm:constr type="lMarg" refType="primFontSz" fact="0.2"/>
                  <dgm:constr type="tMarg"/>
                  <dgm:constr type="bMarg"/>
                </dgm:constrLst>
              </dgm:else>
            </dgm:choose>
            <dgm:ruleLst>
              <dgm:rule type="primFontSz" val="5" fact="NaN" max="NaN"/>
            </dgm:ruleLst>
          </dgm:layoutNode>
          <dgm:layoutNode name="desTx" styleLbl="revTx">
            <dgm:varLst>
              <dgm:bulletEnabled val="1"/>
            </dgm:varLst>
            <dgm:choose name="Name31">
              <dgm:if name="Name32" func="var" arg="dir" op="equ" val="norm">
                <dgm:alg type="tx">
                  <dgm:param type="autoTxRot" val="grav"/>
                  <dgm:param type="parTxLTRAlign" val="l"/>
                  <dgm:param type="shpTxLTRAlignCh" val="l"/>
                  <dgm:param type="stBulletLvl" val="1"/>
                  <dgm:param type="txAnchorVert" val="mid"/>
                </dgm:alg>
                <dgm:shape xmlns:r="http://schemas.openxmlformats.org/officeDocument/2006/relationships" rot="295" type="rect" r:blip="">
                  <dgm:adjLst/>
                </dgm:shape>
                <dgm:presOf axis="des" ptType="node"/>
              </dgm:if>
              <dgm:else name="Name33">
                <dgm:alg type="tx">
                  <dgm:param type="autoTxRot" val="grav"/>
                  <dgm:param type="parTxLTRAlign" val="r"/>
                  <dgm:param type="shpTxLTRAlignCh" val="r"/>
                  <dgm:param type="stBulletLvl" val="1"/>
                  <dgm:param type="txAnchorVert" val="mid"/>
                </dgm:alg>
                <dgm:shape xmlns:r="http://schemas.openxmlformats.org/officeDocument/2006/relationships" rot="65" type="rect" r:blip="">
                  <dgm:adjLst/>
                </dgm:shape>
                <dgm:presOf axis="des" ptType="node"/>
              </dgm:else>
            </dgm:choose>
            <dgm:choose name="Name34">
              <dgm:if name="Name35" func="var" arg="dir" op="equ" val="norm">
                <dgm:constrLst>
                  <dgm:constr type="rMarg"/>
                  <dgm:constr type="lMarg" refType="primFontSz" fact="0.2"/>
                  <dgm:constr type="tMarg"/>
                  <dgm:constr type="bMarg"/>
                </dgm:constrLst>
              </dgm:if>
              <dgm:else name="Name36">
                <dgm:constrLst>
                  <dgm:constr type="lMarg"/>
                  <dgm:constr type="rMarg" refType="primFontSz" fact="0.2"/>
                  <dgm:constr type="tMarg"/>
                  <dgm:constr type="bMarg"/>
                </dgm:constrLst>
              </dgm:else>
            </dgm:choose>
            <dgm:ruleLst>
              <dgm:rule type="primFontSz" val="5" fact="NaN" max="NaN"/>
            </dgm:ruleLst>
          </dgm:layoutNode>
        </dgm:layoutNode>
        <dgm:layoutNode name="desBackupRightNorm">
          <dgm:alg type="sp"/>
          <dgm:shape xmlns:r="http://schemas.openxmlformats.org/officeDocument/2006/relationships" r:blip="">
            <dgm:adjLst/>
          </dgm:shape>
          <dgm:presOf/>
        </dgm:layoutNode>
        <dgm:choose name="Name37">
          <dgm:if name="Name38" func="var" arg="dir" op="neq" val="norm">
            <dgm:choose name="Name39">
              <dgm:if name="Name40" axis="self" ptType="node" func="revPos" op="neq" val="1">
                <dgm:layoutNode name="desBackupLeftRev">
                  <dgm:alg type="sp"/>
                  <dgm:shape xmlns:r="http://schemas.openxmlformats.org/officeDocument/2006/relationships" r:blip="">
                    <dgm:adjLst/>
                  </dgm:shape>
                  <dgm:presOf/>
                </dgm:layoutNode>
              </dgm:if>
              <dgm:else name="Name41"/>
            </dgm:choose>
          </dgm:if>
          <dgm:else name="Name42"/>
        </dgm:choose>
        <dgm:forEach name="Name43" axis="followSib" ptType="sibTrans" hideLastTrans="0" cnt="1">
          <dgm:layoutNode name="desSpace">
            <dgm:alg type="sp"/>
            <dgm:shape xmlns:r="http://schemas.openxmlformats.org/officeDocument/2006/relationships" r:blip="">
              <dgm:adjLst/>
            </dgm:shape>
            <dgm:presOf/>
          </dgm:layoutNode>
        </dgm:forEach>
      </dgm:forEach>
      <dgm:choose name="Name44">
        <dgm:if name="Name45" func="var" arg="dir" op="neq" val="norm">
          <dgm:layoutNode name="parBackupRev">
            <dgm:alg type="sp"/>
            <dgm:shape xmlns:r="http://schemas.openxmlformats.org/officeDocument/2006/relationships" r:blip="">
              <dgm:adjLst/>
            </dgm:shape>
            <dgm:presOf/>
          </dgm:layoutNode>
        </dgm:if>
        <dgm:else name="Name4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CA"/>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27486F19-441D-4095-9E39-67C80FAAAAE4}" type="datetimeFigureOut">
              <a:rPr lang="en-CA" smtClean="0"/>
              <a:t>2022-01-04</a:t>
            </a:fld>
            <a:endParaRPr lang="en-CA"/>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CA"/>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4AA850F5-104D-4ED4-A50A-1EDF590A1AC7}" type="slidenum">
              <a:rPr lang="en-CA" smtClean="0"/>
              <a:t>‹#›</a:t>
            </a:fld>
            <a:endParaRPr lang="en-CA"/>
          </a:p>
        </p:txBody>
      </p:sp>
    </p:spTree>
    <p:extLst>
      <p:ext uri="{BB962C8B-B14F-4D97-AF65-F5344CB8AC3E}">
        <p14:creationId xmlns:p14="http://schemas.microsoft.com/office/powerpoint/2010/main" val="41642073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CA"/>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5E64B7A-F732-481D-91E4-887D546ED6A1}" type="datetimeFigureOut">
              <a:rPr lang="en-CA" smtClean="0"/>
              <a:t>2022-01-04</a:t>
            </a:fld>
            <a:endParaRPr lang="en-CA"/>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CA"/>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CA"/>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6BC1D8B-C657-4926-B61F-401973133295}" type="slidenum">
              <a:rPr lang="en-CA" smtClean="0"/>
              <a:t>‹#›</a:t>
            </a:fld>
            <a:endParaRPr lang="en-CA"/>
          </a:p>
        </p:txBody>
      </p:sp>
    </p:spTree>
    <p:extLst>
      <p:ext uri="{BB962C8B-B14F-4D97-AF65-F5344CB8AC3E}">
        <p14:creationId xmlns:p14="http://schemas.microsoft.com/office/powerpoint/2010/main" val="2739874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p1: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232943" indent="-232943">
              <a:buClr>
                <a:schemeClr val="dk1"/>
              </a:buClr>
              <a:buSzPts val="1200"/>
              <a:buFont typeface="Calibri"/>
              <a:buAutoNum type="arabicPeriod"/>
            </a:pPr>
            <a:r>
              <a:rPr lang="en-CA" dirty="0"/>
              <a:t>To add an image  that automatically fills the background, select the rectangle labelled “click icon to add picture”</a:t>
            </a:r>
            <a:endParaRPr dirty="0"/>
          </a:p>
          <a:p>
            <a:pPr marL="698830" lvl="1" indent="-232943">
              <a:buClr>
                <a:schemeClr val="dk1"/>
              </a:buClr>
              <a:buSzPts val="1200"/>
              <a:buFont typeface="Calibri"/>
              <a:buAutoNum type="arabicPeriod"/>
            </a:pPr>
            <a:r>
              <a:rPr lang="en-CA" i="0" dirty="0"/>
              <a:t>From the menu bar at the top s</a:t>
            </a:r>
            <a:r>
              <a:rPr lang="en-CA" dirty="0"/>
              <a:t>elect </a:t>
            </a:r>
            <a:r>
              <a:rPr lang="en-CA" i="1" dirty="0"/>
              <a:t>Insert&gt;Pictures</a:t>
            </a:r>
            <a:r>
              <a:rPr lang="en-CA" i="0" dirty="0"/>
              <a:t> and navigate to a desired image and press “insert”</a:t>
            </a:r>
            <a:endParaRPr dirty="0"/>
          </a:p>
          <a:p>
            <a:pPr marL="698830" lvl="1" indent="-232943">
              <a:buClr>
                <a:schemeClr val="dk1"/>
              </a:buClr>
              <a:buSzPts val="1200"/>
              <a:buFont typeface="Calibri"/>
              <a:buAutoNum type="arabicPeriod"/>
            </a:pPr>
            <a:r>
              <a:rPr lang="en-CA" i="0" dirty="0"/>
              <a:t>The image may be placed in front of the logo in the bottom right. To keep it in the background, right click the image and select </a:t>
            </a:r>
            <a:r>
              <a:rPr lang="en-CA" i="1" dirty="0"/>
              <a:t>send to back&gt;send to back</a:t>
            </a:r>
            <a:endParaRPr dirty="0"/>
          </a:p>
        </p:txBody>
      </p:sp>
      <p:sp>
        <p:nvSpPr>
          <p:cNvPr id="139" name="Google Shape;139;p1: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buSzPts val="1400"/>
            </a:pPr>
            <a:fld id="{00000000-1234-1234-1234-123412341234}" type="slidenum">
              <a:rPr lang="en-CA"/>
              <a:pPr>
                <a:buSzPts val="1400"/>
              </a:pPr>
              <a:t>1</a:t>
            </a:fld>
            <a:endParaRPr dirty="0"/>
          </a:p>
        </p:txBody>
      </p:sp>
    </p:spTree>
    <p:extLst>
      <p:ext uri="{BB962C8B-B14F-4D97-AF65-F5344CB8AC3E}">
        <p14:creationId xmlns:p14="http://schemas.microsoft.com/office/powerpoint/2010/main" val="18160592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For each of the recommended road improvements, it is recommended that any gravel shoulders are paved during construction.  While shoulders are intended to accommodate emergency vehicles and provide refuge for passenger vehicles during mechanical or other user emergencies, shoulders can provide sufficient operating space for non-motorized vehicles.</a:t>
            </a:r>
          </a:p>
        </p:txBody>
      </p:sp>
      <p:sp>
        <p:nvSpPr>
          <p:cNvPr id="4" name="Slide Number Placeholder 3"/>
          <p:cNvSpPr>
            <a:spLocks noGrp="1"/>
          </p:cNvSpPr>
          <p:nvPr>
            <p:ph type="sldNum" sz="quarter" idx="10"/>
          </p:nvPr>
        </p:nvSpPr>
        <p:spPr/>
        <p:txBody>
          <a:bodyPr/>
          <a:lstStyle/>
          <a:p>
            <a:fld id="{D6BC1D8B-C657-4926-B61F-401973133295}" type="slidenum">
              <a:rPr lang="en-CA" smtClean="0"/>
              <a:t>24</a:t>
            </a:fld>
            <a:endParaRPr lang="en-CA"/>
          </a:p>
        </p:txBody>
      </p:sp>
    </p:spTree>
    <p:extLst>
      <p:ext uri="{BB962C8B-B14F-4D97-AF65-F5344CB8AC3E}">
        <p14:creationId xmlns:p14="http://schemas.microsoft.com/office/powerpoint/2010/main" val="17995180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D6BC1D8B-C657-4926-B61F-401973133295}" type="slidenum">
              <a:rPr lang="en-CA" smtClean="0"/>
              <a:t>26</a:t>
            </a:fld>
            <a:endParaRPr lang="en-CA"/>
          </a:p>
        </p:txBody>
      </p:sp>
    </p:spTree>
    <p:extLst>
      <p:ext uri="{BB962C8B-B14F-4D97-AF65-F5344CB8AC3E}">
        <p14:creationId xmlns:p14="http://schemas.microsoft.com/office/powerpoint/2010/main" val="19216015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Explain purpose of each of these documents in presentation.</a:t>
            </a:r>
            <a:endParaRPr lang="en-CA" dirty="0"/>
          </a:p>
        </p:txBody>
      </p:sp>
      <p:sp>
        <p:nvSpPr>
          <p:cNvPr id="4" name="Slide Number Placeholder 3"/>
          <p:cNvSpPr>
            <a:spLocks noGrp="1"/>
          </p:cNvSpPr>
          <p:nvPr>
            <p:ph type="sldNum" sz="quarter" idx="10"/>
          </p:nvPr>
        </p:nvSpPr>
        <p:spPr/>
        <p:txBody>
          <a:bodyPr/>
          <a:lstStyle/>
          <a:p>
            <a:fld id="{D6BC1D8B-C657-4926-B61F-401973133295}" type="slidenum">
              <a:rPr lang="en-CA" smtClean="0"/>
              <a:t>30</a:t>
            </a:fld>
            <a:endParaRPr lang="en-CA"/>
          </a:p>
        </p:txBody>
      </p:sp>
    </p:spTree>
    <p:extLst>
      <p:ext uri="{BB962C8B-B14F-4D97-AF65-F5344CB8AC3E}">
        <p14:creationId xmlns:p14="http://schemas.microsoft.com/office/powerpoint/2010/main" val="11625585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CA"/>
              <a:t>Tables </a:t>
            </a:r>
            <a:r>
              <a:rPr lang="en-CA" dirty="0"/>
              <a:t>with capital costs based on 5, 10 and 20 year horizons.</a:t>
            </a:r>
          </a:p>
          <a:p>
            <a:pPr defTabSz="931774">
              <a:defRPr/>
            </a:pPr>
            <a:r>
              <a:rPr lang="en-CA" dirty="0"/>
              <a:t>Mention DC in presentation (no need for separate slide)</a:t>
            </a:r>
          </a:p>
        </p:txBody>
      </p:sp>
      <p:sp>
        <p:nvSpPr>
          <p:cNvPr id="4" name="Slide Number Placeholder 3"/>
          <p:cNvSpPr>
            <a:spLocks noGrp="1"/>
          </p:cNvSpPr>
          <p:nvPr>
            <p:ph type="sldNum" sz="quarter" idx="10"/>
          </p:nvPr>
        </p:nvSpPr>
        <p:spPr/>
        <p:txBody>
          <a:bodyPr/>
          <a:lstStyle/>
          <a:p>
            <a:fld id="{D6BC1D8B-C657-4926-B61F-401973133295}" type="slidenum">
              <a:rPr lang="en-CA" smtClean="0"/>
              <a:t>34</a:t>
            </a:fld>
            <a:endParaRPr lang="en-CA"/>
          </a:p>
        </p:txBody>
      </p:sp>
    </p:spTree>
    <p:extLst>
      <p:ext uri="{BB962C8B-B14F-4D97-AF65-F5344CB8AC3E}">
        <p14:creationId xmlns:p14="http://schemas.microsoft.com/office/powerpoint/2010/main" val="10750473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CA"/>
              <a:t>Tables </a:t>
            </a:r>
            <a:r>
              <a:rPr lang="en-CA" dirty="0"/>
              <a:t>with capital costs based on 5, 10 and 20 year horizons.</a:t>
            </a:r>
          </a:p>
          <a:p>
            <a:pPr defTabSz="931774">
              <a:defRPr/>
            </a:pPr>
            <a:r>
              <a:rPr lang="en-CA" dirty="0"/>
              <a:t>Mention DC in presentation (no need for separate slide)</a:t>
            </a:r>
          </a:p>
        </p:txBody>
      </p:sp>
      <p:sp>
        <p:nvSpPr>
          <p:cNvPr id="4" name="Slide Number Placeholder 3"/>
          <p:cNvSpPr>
            <a:spLocks noGrp="1"/>
          </p:cNvSpPr>
          <p:nvPr>
            <p:ph type="sldNum" sz="quarter" idx="10"/>
          </p:nvPr>
        </p:nvSpPr>
        <p:spPr/>
        <p:txBody>
          <a:bodyPr/>
          <a:lstStyle/>
          <a:p>
            <a:fld id="{D6BC1D8B-C657-4926-B61F-401973133295}" type="slidenum">
              <a:rPr lang="en-CA" smtClean="0"/>
              <a:t>35</a:t>
            </a:fld>
            <a:endParaRPr lang="en-CA"/>
          </a:p>
        </p:txBody>
      </p:sp>
    </p:spTree>
    <p:extLst>
      <p:ext uri="{BB962C8B-B14F-4D97-AF65-F5344CB8AC3E}">
        <p14:creationId xmlns:p14="http://schemas.microsoft.com/office/powerpoint/2010/main" val="29764072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CA"/>
              <a:t>Tables </a:t>
            </a:r>
            <a:r>
              <a:rPr lang="en-CA" dirty="0"/>
              <a:t>with capital costs based on 5, 10 and 20 year horizons.</a:t>
            </a:r>
          </a:p>
          <a:p>
            <a:pPr defTabSz="931774">
              <a:defRPr/>
            </a:pPr>
            <a:r>
              <a:rPr lang="en-CA" dirty="0"/>
              <a:t>Mention DC in presentation (no need for separate slide)</a:t>
            </a:r>
          </a:p>
        </p:txBody>
      </p:sp>
      <p:sp>
        <p:nvSpPr>
          <p:cNvPr id="4" name="Slide Number Placeholder 3"/>
          <p:cNvSpPr>
            <a:spLocks noGrp="1"/>
          </p:cNvSpPr>
          <p:nvPr>
            <p:ph type="sldNum" sz="quarter" idx="10"/>
          </p:nvPr>
        </p:nvSpPr>
        <p:spPr/>
        <p:txBody>
          <a:bodyPr/>
          <a:lstStyle/>
          <a:p>
            <a:fld id="{D6BC1D8B-C657-4926-B61F-401973133295}" type="slidenum">
              <a:rPr lang="en-CA" smtClean="0"/>
              <a:t>36</a:t>
            </a:fld>
            <a:endParaRPr lang="en-CA"/>
          </a:p>
        </p:txBody>
      </p:sp>
    </p:spTree>
    <p:extLst>
      <p:ext uri="{BB962C8B-B14F-4D97-AF65-F5344CB8AC3E}">
        <p14:creationId xmlns:p14="http://schemas.microsoft.com/office/powerpoint/2010/main" val="11918177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final report including the technical appendices can be found on the County’s Road MAP webpage. All the study documentation since the start of the project is also available on the webpage </a:t>
            </a:r>
            <a:endParaRPr lang="en-US" dirty="0"/>
          </a:p>
        </p:txBody>
      </p:sp>
      <p:sp>
        <p:nvSpPr>
          <p:cNvPr id="4" name="Slide Number Placeholder 3"/>
          <p:cNvSpPr>
            <a:spLocks noGrp="1"/>
          </p:cNvSpPr>
          <p:nvPr>
            <p:ph type="sldNum" sz="quarter" idx="10"/>
          </p:nvPr>
        </p:nvSpPr>
        <p:spPr/>
        <p:txBody>
          <a:bodyPr/>
          <a:lstStyle/>
          <a:p>
            <a:fld id="{D6BC1D8B-C657-4926-B61F-401973133295}" type="slidenum">
              <a:rPr lang="en-CA" smtClean="0"/>
              <a:t>39</a:t>
            </a:fld>
            <a:endParaRPr lang="en-CA"/>
          </a:p>
        </p:txBody>
      </p:sp>
    </p:spTree>
    <p:extLst>
      <p:ext uri="{BB962C8B-B14F-4D97-AF65-F5344CB8AC3E}">
        <p14:creationId xmlns:p14="http://schemas.microsoft.com/office/powerpoint/2010/main" val="2455242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buFont typeface="Arial" panose="020B0604020202020204" pitchFamily="34" charset="0"/>
              <a:buChar char="•"/>
              <a:defRPr/>
            </a:pPr>
            <a:r>
              <a:rPr lang="en-CA" dirty="0"/>
              <a:t>Show map of class </a:t>
            </a:r>
            <a:r>
              <a:rPr lang="en-CA" dirty="0" err="1"/>
              <a:t>ea</a:t>
            </a:r>
            <a:r>
              <a:rPr lang="en-CA" dirty="0"/>
              <a:t> process and how it fits with this master plan</a:t>
            </a:r>
          </a:p>
          <a:p>
            <a:pPr marL="174708" indent="-174708" defTabSz="931774">
              <a:buFont typeface="Arial" panose="020B0604020202020204" pitchFamily="34" charset="0"/>
              <a:buChar char="•"/>
              <a:defRPr/>
            </a:pPr>
            <a:r>
              <a:rPr lang="en-CA" dirty="0"/>
              <a:t>The RMAP was completed to satisfy the Class Environmental Assessment (EA) process in accordance with the master planning process for Municipal Class EAs.</a:t>
            </a:r>
          </a:p>
          <a:p>
            <a:pPr marL="174708" indent="-174708" defTabSz="931774">
              <a:buFont typeface="Arial" panose="020B0604020202020204" pitchFamily="34" charset="0"/>
              <a:buChar char="•"/>
              <a:defRPr/>
            </a:pPr>
            <a:r>
              <a:rPr lang="en-CA" dirty="0"/>
              <a:t>The process is overseen by the Ministry of Environment, Conservation and Parks, and is designed to identify issues and opportunities that the Master Plan will focus on, design solutions, and chart a path forward for improvements to the road network across Wellington County. </a:t>
            </a:r>
          </a:p>
          <a:p>
            <a:pPr marL="174708" indent="-174708" defTabSz="931774">
              <a:buFont typeface="Arial" panose="020B0604020202020204" pitchFamily="34" charset="0"/>
              <a:buChar char="•"/>
              <a:defRPr/>
            </a:pPr>
            <a:endParaRPr lang="en-CA" dirty="0"/>
          </a:p>
          <a:p>
            <a:endParaRPr lang="en-CA" dirty="0"/>
          </a:p>
        </p:txBody>
      </p:sp>
      <p:sp>
        <p:nvSpPr>
          <p:cNvPr id="4" name="Slide Number Placeholder 3"/>
          <p:cNvSpPr>
            <a:spLocks noGrp="1"/>
          </p:cNvSpPr>
          <p:nvPr>
            <p:ph type="sldNum" sz="quarter" idx="10"/>
          </p:nvPr>
        </p:nvSpPr>
        <p:spPr/>
        <p:txBody>
          <a:bodyPr/>
          <a:lstStyle/>
          <a:p>
            <a:fld id="{D6BC1D8B-C657-4926-B61F-401973133295}" type="slidenum">
              <a:rPr lang="en-CA" smtClean="0"/>
              <a:t>5</a:t>
            </a:fld>
            <a:endParaRPr lang="en-CA"/>
          </a:p>
        </p:txBody>
      </p:sp>
    </p:spTree>
    <p:extLst>
      <p:ext uri="{BB962C8B-B14F-4D97-AF65-F5344CB8AC3E}">
        <p14:creationId xmlns:p14="http://schemas.microsoft.com/office/powerpoint/2010/main" val="1308914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6472"/>
            <a:r>
              <a:rPr lang="en-CA" dirty="0"/>
              <a:t>Roads Committee meetings</a:t>
            </a:r>
          </a:p>
          <a:p>
            <a:pPr lvl="1"/>
            <a:r>
              <a:rPr lang="en-CA" dirty="0"/>
              <a:t>5 committee report updates</a:t>
            </a:r>
          </a:p>
          <a:p>
            <a:pPr lvl="1"/>
            <a:r>
              <a:rPr lang="en-CA" dirty="0"/>
              <a:t>5 presentations</a:t>
            </a:r>
          </a:p>
          <a:p>
            <a:pPr lvl="1"/>
            <a:r>
              <a:rPr lang="en-CA" dirty="0"/>
              <a:t>10 information reports </a:t>
            </a:r>
          </a:p>
        </p:txBody>
      </p:sp>
      <p:sp>
        <p:nvSpPr>
          <p:cNvPr id="4" name="Slide Number Placeholder 3"/>
          <p:cNvSpPr>
            <a:spLocks noGrp="1"/>
          </p:cNvSpPr>
          <p:nvPr>
            <p:ph type="sldNum" sz="quarter" idx="10"/>
          </p:nvPr>
        </p:nvSpPr>
        <p:spPr/>
        <p:txBody>
          <a:bodyPr/>
          <a:lstStyle/>
          <a:p>
            <a:fld id="{D6BC1D8B-C657-4926-B61F-401973133295}" type="slidenum">
              <a:rPr lang="en-CA" smtClean="0"/>
              <a:t>6</a:t>
            </a:fld>
            <a:endParaRPr lang="en-CA"/>
          </a:p>
        </p:txBody>
      </p:sp>
    </p:spTree>
    <p:extLst>
      <p:ext uri="{BB962C8B-B14F-4D97-AF65-F5344CB8AC3E}">
        <p14:creationId xmlns:p14="http://schemas.microsoft.com/office/powerpoint/2010/main" val="2337174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CA" dirty="0">
                <a:solidFill>
                  <a:schemeClr val="tx1"/>
                </a:solidFill>
              </a:rPr>
              <a:t>The engagement activities feed into the key decision points along the process, and for this Project were designed to go beyond the minimum requirements of the MCEA process. </a:t>
            </a:r>
          </a:p>
          <a:p>
            <a:endParaRPr lang="en-CA" dirty="0"/>
          </a:p>
        </p:txBody>
      </p:sp>
      <p:sp>
        <p:nvSpPr>
          <p:cNvPr id="4" name="Slide Number Placeholder 3"/>
          <p:cNvSpPr>
            <a:spLocks noGrp="1"/>
          </p:cNvSpPr>
          <p:nvPr>
            <p:ph type="sldNum" sz="quarter" idx="10"/>
          </p:nvPr>
        </p:nvSpPr>
        <p:spPr/>
        <p:txBody>
          <a:bodyPr/>
          <a:lstStyle/>
          <a:p>
            <a:fld id="{D6BC1D8B-C657-4926-B61F-401973133295}" type="slidenum">
              <a:rPr lang="en-CA" smtClean="0"/>
              <a:t>7</a:t>
            </a:fld>
            <a:endParaRPr lang="en-CA"/>
          </a:p>
        </p:txBody>
      </p:sp>
    </p:spTree>
    <p:extLst>
      <p:ext uri="{BB962C8B-B14F-4D97-AF65-F5344CB8AC3E}">
        <p14:creationId xmlns:p14="http://schemas.microsoft.com/office/powerpoint/2010/main" val="36301270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CA" dirty="0">
                <a:solidFill>
                  <a:schemeClr val="tx1"/>
                </a:solidFill>
              </a:rPr>
              <a:t>The engagement activities feed into the key decision points along the process, and for this Project were designed to go beyond the minimum requirements of the MCEA process. </a:t>
            </a:r>
          </a:p>
          <a:p>
            <a:endParaRPr lang="en-CA" dirty="0"/>
          </a:p>
        </p:txBody>
      </p:sp>
      <p:sp>
        <p:nvSpPr>
          <p:cNvPr id="4" name="Slide Number Placeholder 3"/>
          <p:cNvSpPr>
            <a:spLocks noGrp="1"/>
          </p:cNvSpPr>
          <p:nvPr>
            <p:ph type="sldNum" sz="quarter" idx="10"/>
          </p:nvPr>
        </p:nvSpPr>
        <p:spPr/>
        <p:txBody>
          <a:bodyPr/>
          <a:lstStyle/>
          <a:p>
            <a:fld id="{D6BC1D8B-C657-4926-B61F-401973133295}" type="slidenum">
              <a:rPr lang="en-CA" smtClean="0"/>
              <a:t>8</a:t>
            </a:fld>
            <a:endParaRPr lang="en-CA"/>
          </a:p>
        </p:txBody>
      </p:sp>
    </p:spTree>
    <p:extLst>
      <p:ext uri="{BB962C8B-B14F-4D97-AF65-F5344CB8AC3E}">
        <p14:creationId xmlns:p14="http://schemas.microsoft.com/office/powerpoint/2010/main" val="27078977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Don’t show detail for each corridor as this was already presented</a:t>
            </a:r>
          </a:p>
          <a:p>
            <a:r>
              <a:rPr lang="en-CA" dirty="0"/>
              <a:t>Discuss any changes made as a result of engagement.</a:t>
            </a:r>
          </a:p>
        </p:txBody>
      </p:sp>
      <p:sp>
        <p:nvSpPr>
          <p:cNvPr id="4" name="Slide Number Placeholder 3"/>
          <p:cNvSpPr>
            <a:spLocks noGrp="1"/>
          </p:cNvSpPr>
          <p:nvPr>
            <p:ph type="sldNum" sz="quarter" idx="10"/>
          </p:nvPr>
        </p:nvSpPr>
        <p:spPr/>
        <p:txBody>
          <a:bodyPr/>
          <a:lstStyle/>
          <a:p>
            <a:fld id="{D6BC1D8B-C657-4926-B61F-401973133295}" type="slidenum">
              <a:rPr lang="en-CA" smtClean="0"/>
              <a:t>18</a:t>
            </a:fld>
            <a:endParaRPr lang="en-CA"/>
          </a:p>
        </p:txBody>
      </p:sp>
    </p:spTree>
    <p:extLst>
      <p:ext uri="{BB962C8B-B14F-4D97-AF65-F5344CB8AC3E}">
        <p14:creationId xmlns:p14="http://schemas.microsoft.com/office/powerpoint/2010/main" val="22876930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CA" dirty="0"/>
              <a:t>Discuss any Results from engagement</a:t>
            </a:r>
          </a:p>
          <a:p>
            <a:pPr defTabSz="931774">
              <a:defRPr/>
            </a:pPr>
            <a:r>
              <a:rPr lang="en-CA" dirty="0"/>
              <a:t>changes made as a result of engagement</a:t>
            </a:r>
          </a:p>
          <a:p>
            <a:endParaRPr lang="en-CA" dirty="0"/>
          </a:p>
        </p:txBody>
      </p:sp>
      <p:sp>
        <p:nvSpPr>
          <p:cNvPr id="4" name="Slide Number Placeholder 3"/>
          <p:cNvSpPr>
            <a:spLocks noGrp="1"/>
          </p:cNvSpPr>
          <p:nvPr>
            <p:ph type="sldNum" sz="quarter" idx="10"/>
          </p:nvPr>
        </p:nvSpPr>
        <p:spPr/>
        <p:txBody>
          <a:bodyPr/>
          <a:lstStyle/>
          <a:p>
            <a:fld id="{D6BC1D8B-C657-4926-B61F-401973133295}" type="slidenum">
              <a:rPr lang="en-CA" smtClean="0"/>
              <a:t>19</a:t>
            </a:fld>
            <a:endParaRPr lang="en-CA"/>
          </a:p>
        </p:txBody>
      </p:sp>
    </p:spTree>
    <p:extLst>
      <p:ext uri="{BB962C8B-B14F-4D97-AF65-F5344CB8AC3E}">
        <p14:creationId xmlns:p14="http://schemas.microsoft.com/office/powerpoint/2010/main" val="30496290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CA" dirty="0"/>
              <a:t>Results from engagement</a:t>
            </a:r>
          </a:p>
          <a:p>
            <a:endParaRPr lang="en-CA" dirty="0"/>
          </a:p>
        </p:txBody>
      </p:sp>
      <p:sp>
        <p:nvSpPr>
          <p:cNvPr id="4" name="Slide Number Placeholder 3"/>
          <p:cNvSpPr>
            <a:spLocks noGrp="1"/>
          </p:cNvSpPr>
          <p:nvPr>
            <p:ph type="sldNum" sz="quarter" idx="10"/>
          </p:nvPr>
        </p:nvSpPr>
        <p:spPr/>
        <p:txBody>
          <a:bodyPr/>
          <a:lstStyle/>
          <a:p>
            <a:fld id="{D6BC1D8B-C657-4926-B61F-401973133295}" type="slidenum">
              <a:rPr lang="en-CA" smtClean="0"/>
              <a:t>20</a:t>
            </a:fld>
            <a:endParaRPr lang="en-CA"/>
          </a:p>
        </p:txBody>
      </p:sp>
    </p:spTree>
    <p:extLst>
      <p:ext uri="{BB962C8B-B14F-4D97-AF65-F5344CB8AC3E}">
        <p14:creationId xmlns:p14="http://schemas.microsoft.com/office/powerpoint/2010/main" val="12049514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Paul</a:t>
            </a:r>
            <a:r>
              <a:rPr lang="en-CA" baseline="0" dirty="0" smtClean="0"/>
              <a:t> speaking notes: </a:t>
            </a:r>
            <a:r>
              <a:rPr lang="en-CA" baseline="0" dirty="0" err="1" smtClean="0"/>
              <a:t>Eigth</a:t>
            </a:r>
            <a:r>
              <a:rPr lang="en-CA" baseline="0" dirty="0" smtClean="0"/>
              <a:t> Line was </a:t>
            </a:r>
            <a:r>
              <a:rPr lang="en-CA" baseline="0" dirty="0" err="1" smtClean="0"/>
              <a:t>was</a:t>
            </a:r>
            <a:r>
              <a:rPr lang="en-CA" baseline="0" dirty="0" smtClean="0"/>
              <a:t> noted in the report as an Alternative to WR 7 but it was not included in the bypass assessment section and map. Maybe a general comment in the presentation would be that other alternatives could be reviewed as part of the Area Wide Study</a:t>
            </a:r>
            <a:endParaRPr lang="en-CA" dirty="0"/>
          </a:p>
        </p:txBody>
      </p:sp>
      <p:sp>
        <p:nvSpPr>
          <p:cNvPr id="4" name="Slide Number Placeholder 3"/>
          <p:cNvSpPr>
            <a:spLocks noGrp="1"/>
          </p:cNvSpPr>
          <p:nvPr>
            <p:ph type="sldNum" sz="quarter" idx="10"/>
          </p:nvPr>
        </p:nvSpPr>
        <p:spPr/>
        <p:txBody>
          <a:bodyPr/>
          <a:lstStyle/>
          <a:p>
            <a:fld id="{D6BC1D8B-C657-4926-B61F-401973133295}" type="slidenum">
              <a:rPr lang="en-CA" smtClean="0"/>
              <a:t>22</a:t>
            </a:fld>
            <a:endParaRPr lang="en-CA"/>
          </a:p>
        </p:txBody>
      </p:sp>
    </p:spTree>
    <p:extLst>
      <p:ext uri="{BB962C8B-B14F-4D97-AF65-F5344CB8AC3E}">
        <p14:creationId xmlns:p14="http://schemas.microsoft.com/office/powerpoint/2010/main" val="14943758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12192000" cy="6858000"/>
          </a:xfrm>
          <a:solidFill>
            <a:schemeClr val="tx2">
              <a:lumMod val="10000"/>
              <a:lumOff val="90000"/>
            </a:schemeClr>
          </a:solidFill>
        </p:spPr>
        <p:txBody>
          <a:bodyPr/>
          <a:lstStyle>
            <a:lvl1pPr>
              <a:defRPr>
                <a:solidFill>
                  <a:schemeClr val="tx1">
                    <a:lumMod val="65000"/>
                    <a:lumOff val="35000"/>
                  </a:schemeClr>
                </a:solidFill>
              </a:defRPr>
            </a:lvl1pPr>
          </a:lstStyle>
          <a:p>
            <a:r>
              <a:rPr lang="en-US"/>
              <a:t>Click icon to add picture</a:t>
            </a:r>
            <a:endParaRPr lang="en-CA"/>
          </a:p>
        </p:txBody>
      </p:sp>
      <p:sp>
        <p:nvSpPr>
          <p:cNvPr id="3" name="Subtitle 2"/>
          <p:cNvSpPr>
            <a:spLocks noGrp="1"/>
          </p:cNvSpPr>
          <p:nvPr>
            <p:ph type="subTitle" idx="1"/>
          </p:nvPr>
        </p:nvSpPr>
        <p:spPr>
          <a:xfrm>
            <a:off x="0" y="3657600"/>
            <a:ext cx="8039100" cy="838200"/>
          </a:xfrm>
          <a:solidFill>
            <a:schemeClr val="accent1">
              <a:lumMod val="50000"/>
              <a:alpha val="64000"/>
            </a:schemeClr>
          </a:solidFill>
        </p:spPr>
        <p:txBody>
          <a:bodyPr lIns="914400" anchor="ctr" anchorCtr="0">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dirty="0"/>
          </a:p>
        </p:txBody>
      </p:sp>
      <p:sp>
        <p:nvSpPr>
          <p:cNvPr id="2" name="Title 1"/>
          <p:cNvSpPr>
            <a:spLocks noGrp="1"/>
          </p:cNvSpPr>
          <p:nvPr>
            <p:ph type="ctrTitle"/>
          </p:nvPr>
        </p:nvSpPr>
        <p:spPr>
          <a:xfrm>
            <a:off x="0" y="1981200"/>
            <a:ext cx="9982200" cy="1676400"/>
          </a:xfrm>
          <a:solidFill>
            <a:schemeClr val="accent1">
              <a:alpha val="64000"/>
            </a:schemeClr>
          </a:solidFill>
          <a:ln w="12700">
            <a:solidFill>
              <a:schemeClr val="bg1"/>
            </a:solidFill>
          </a:ln>
        </p:spPr>
        <p:txBody>
          <a:bodyPr lIns="914400" anchor="ctr" anchorCtr="0"/>
          <a:lstStyle>
            <a:lvl1pPr algn="l">
              <a:defRPr sz="4800"/>
            </a:lvl1pPr>
          </a:lstStyle>
          <a:p>
            <a:r>
              <a:rPr lang="en-US"/>
              <a:t>Click to edit Master title style</a:t>
            </a:r>
            <a:endParaRPr lang="en-CA" dirty="0"/>
          </a:p>
        </p:txBody>
      </p:sp>
      <p:sp>
        <p:nvSpPr>
          <p:cNvPr id="5" name="Text Placeholder 4"/>
          <p:cNvSpPr>
            <a:spLocks noGrp="1"/>
          </p:cNvSpPr>
          <p:nvPr>
            <p:ph type="body" sz="quarter" idx="11" hasCustomPrompt="1"/>
          </p:nvPr>
        </p:nvSpPr>
        <p:spPr>
          <a:xfrm>
            <a:off x="0" y="4495800"/>
            <a:ext cx="4191000" cy="558800"/>
          </a:xfrm>
          <a:solidFill>
            <a:schemeClr val="tx1">
              <a:alpha val="76000"/>
            </a:schemeClr>
          </a:solidFill>
        </p:spPr>
        <p:txBody>
          <a:bodyPr lIns="914400">
            <a:noAutofit/>
          </a:bodyPr>
          <a:lstStyle>
            <a:lvl1pPr marL="0" indent="0">
              <a:buNone/>
              <a:defRPr sz="1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date style</a:t>
            </a:r>
            <a:endParaRPr lang="en-CA" dirty="0"/>
          </a:p>
        </p:txBody>
      </p:sp>
    </p:spTree>
    <p:extLst>
      <p:ext uri="{BB962C8B-B14F-4D97-AF65-F5344CB8AC3E}">
        <p14:creationId xmlns:p14="http://schemas.microsoft.com/office/powerpoint/2010/main" val="11203455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with Caption">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0" y="0"/>
            <a:ext cx="12192000" cy="6858000"/>
          </a:xfrm>
          <a:solidFill>
            <a:schemeClr val="tx2">
              <a:lumMod val="10000"/>
              <a:lumOff val="90000"/>
            </a:schemeClr>
          </a:solidFill>
        </p:spPr>
        <p:txBody>
          <a:bodyPr/>
          <a:lstStyle/>
          <a:p>
            <a:r>
              <a:rPr lang="en-US"/>
              <a:t>Click icon to add picture</a:t>
            </a:r>
            <a:endParaRPr lang="en-CA"/>
          </a:p>
        </p:txBody>
      </p:sp>
      <p:sp>
        <p:nvSpPr>
          <p:cNvPr id="2" name="Title 1"/>
          <p:cNvSpPr>
            <a:spLocks noGrp="1"/>
          </p:cNvSpPr>
          <p:nvPr>
            <p:ph type="title"/>
          </p:nvPr>
        </p:nvSpPr>
        <p:spPr>
          <a:xfrm>
            <a:off x="0" y="4419600"/>
            <a:ext cx="9982200" cy="914400"/>
          </a:xfrm>
          <a:solidFill>
            <a:schemeClr val="tx1">
              <a:alpha val="64000"/>
            </a:schemeClr>
          </a:solidFill>
        </p:spPr>
        <p:txBody>
          <a:bodyPr lIns="914400"/>
          <a:lstStyle>
            <a:lvl1pPr>
              <a:defRPr sz="2000">
                <a:latin typeface="+mn-lt"/>
              </a:defRPr>
            </a:lvl1pPr>
          </a:lstStyle>
          <a:p>
            <a:r>
              <a:rPr lang="en-US"/>
              <a:t>Click to edit Master title style</a:t>
            </a:r>
            <a:endParaRPr lang="en-CA" dirty="0"/>
          </a:p>
        </p:txBody>
      </p:sp>
      <p:sp>
        <p:nvSpPr>
          <p:cNvPr id="3" name="Footer Placeholder 2"/>
          <p:cNvSpPr>
            <a:spLocks noGrp="1"/>
          </p:cNvSpPr>
          <p:nvPr>
            <p:ph type="ftr" sz="quarter" idx="10"/>
          </p:nvPr>
        </p:nvSpPr>
        <p:spPr/>
        <p:txBody>
          <a:bodyPr/>
          <a:lstStyle>
            <a:lvl1pPr>
              <a:defRPr>
                <a:solidFill>
                  <a:schemeClr val="bg1">
                    <a:lumMod val="85000"/>
                  </a:schemeClr>
                </a:solidFill>
              </a:defRPr>
            </a:lvl1pPr>
          </a:lstStyle>
          <a:p>
            <a:r>
              <a:rPr lang="en-CA"/>
              <a:t>Roads Committee Meeting - January 2022</a:t>
            </a:r>
            <a:endParaRPr lang="en-CA" dirty="0"/>
          </a:p>
        </p:txBody>
      </p:sp>
    </p:spTree>
    <p:extLst>
      <p:ext uri="{BB962C8B-B14F-4D97-AF65-F5344CB8AC3E}">
        <p14:creationId xmlns:p14="http://schemas.microsoft.com/office/powerpoint/2010/main" val="10294475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0" y="0"/>
            <a:ext cx="12192000" cy="6858000"/>
          </a:xfrm>
          <a:solidFill>
            <a:schemeClr val="tx2">
              <a:lumMod val="10000"/>
              <a:lumOff val="90000"/>
            </a:schemeClr>
          </a:solidFill>
        </p:spPr>
        <p:txBody>
          <a:bodyPr/>
          <a:lstStyle/>
          <a:p>
            <a:r>
              <a:rPr lang="en-US"/>
              <a:t>Click icon to add picture</a:t>
            </a:r>
            <a:endParaRPr lang="en-CA"/>
          </a:p>
        </p:txBody>
      </p:sp>
      <p:sp>
        <p:nvSpPr>
          <p:cNvPr id="3" name="Footer Placeholder 2"/>
          <p:cNvSpPr>
            <a:spLocks noGrp="1"/>
          </p:cNvSpPr>
          <p:nvPr>
            <p:ph type="ftr" sz="quarter" idx="10"/>
          </p:nvPr>
        </p:nvSpPr>
        <p:spPr/>
        <p:txBody>
          <a:bodyPr/>
          <a:lstStyle/>
          <a:p>
            <a:r>
              <a:rPr lang="en-CA"/>
              <a:t>Roads Committee Meeting - January 2022</a:t>
            </a:r>
            <a:endParaRPr lang="en-CA" dirty="0"/>
          </a:p>
        </p:txBody>
      </p:sp>
      <p:sp>
        <p:nvSpPr>
          <p:cNvPr id="7" name="Content Placeholder 6"/>
          <p:cNvSpPr>
            <a:spLocks noGrp="1"/>
          </p:cNvSpPr>
          <p:nvPr>
            <p:ph sz="quarter" idx="12"/>
          </p:nvPr>
        </p:nvSpPr>
        <p:spPr>
          <a:xfrm>
            <a:off x="228600" y="228600"/>
            <a:ext cx="117348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8" name="Title 7"/>
          <p:cNvSpPr>
            <a:spLocks noGrp="1"/>
          </p:cNvSpPr>
          <p:nvPr>
            <p:ph type="title"/>
          </p:nvPr>
        </p:nvSpPr>
        <p:spPr>
          <a:xfrm>
            <a:off x="0" y="5334000"/>
            <a:ext cx="6096000" cy="838200"/>
          </a:xfrm>
          <a:solidFill>
            <a:schemeClr val="tx1">
              <a:alpha val="64000"/>
            </a:schemeClr>
          </a:solidFill>
        </p:spPr>
        <p:txBody>
          <a:bodyPr/>
          <a:lstStyle>
            <a:lvl1pPr>
              <a:defRPr sz="2000"/>
            </a:lvl1pPr>
          </a:lstStyle>
          <a:p>
            <a:r>
              <a:rPr lang="en-US"/>
              <a:t>Click to edit Master title style</a:t>
            </a:r>
            <a:endParaRPr lang="en-CA"/>
          </a:p>
        </p:txBody>
      </p:sp>
    </p:spTree>
    <p:extLst>
      <p:ext uri="{BB962C8B-B14F-4D97-AF65-F5344CB8AC3E}">
        <p14:creationId xmlns:p14="http://schemas.microsoft.com/office/powerpoint/2010/main" val="31677321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6" name="Footer Placeholder 5"/>
          <p:cNvSpPr>
            <a:spLocks noGrp="1"/>
          </p:cNvSpPr>
          <p:nvPr>
            <p:ph type="ftr" sz="quarter" idx="10"/>
          </p:nvPr>
        </p:nvSpPr>
        <p:spPr/>
        <p:txBody>
          <a:bodyPr/>
          <a:lstStyle/>
          <a:p>
            <a:r>
              <a:rPr lang="en-CA"/>
              <a:t>Roads Committee Meeting - January 2022</a:t>
            </a:r>
            <a:endParaRPr lang="en-CA" dirty="0"/>
          </a:p>
        </p:txBody>
      </p:sp>
    </p:spTree>
    <p:extLst>
      <p:ext uri="{BB962C8B-B14F-4D97-AF65-F5344CB8AC3E}">
        <p14:creationId xmlns:p14="http://schemas.microsoft.com/office/powerpoint/2010/main" val="11638794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CA"/>
              <a:t>Roads Committee Meeting - January 2022</a:t>
            </a:r>
            <a:endParaRPr lang="en-CA" dirty="0"/>
          </a:p>
        </p:txBody>
      </p:sp>
    </p:spTree>
    <p:extLst>
      <p:ext uri="{BB962C8B-B14F-4D97-AF65-F5344CB8AC3E}">
        <p14:creationId xmlns:p14="http://schemas.microsoft.com/office/powerpoint/2010/main" val="17809407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Full Frame Image">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0" y="0"/>
            <a:ext cx="12192000" cy="6858000"/>
          </a:xfrm>
          <a:solidFill>
            <a:schemeClr val="tx2">
              <a:lumMod val="10000"/>
              <a:lumOff val="90000"/>
            </a:schemeClr>
          </a:solidFill>
        </p:spPr>
        <p:txBody>
          <a:bodyPr/>
          <a:lstStyle/>
          <a:p>
            <a:r>
              <a:rPr lang="en-US"/>
              <a:t>Click icon to add picture</a:t>
            </a:r>
            <a:endParaRPr lang="en-CA"/>
          </a:p>
        </p:txBody>
      </p:sp>
      <p:sp>
        <p:nvSpPr>
          <p:cNvPr id="3" name="Footer Placeholder 2"/>
          <p:cNvSpPr>
            <a:spLocks noGrp="1"/>
          </p:cNvSpPr>
          <p:nvPr>
            <p:ph type="ftr" sz="quarter" idx="10"/>
          </p:nvPr>
        </p:nvSpPr>
        <p:spPr/>
        <p:txBody>
          <a:bodyPr/>
          <a:lstStyle>
            <a:lvl1pPr>
              <a:defRPr>
                <a:solidFill>
                  <a:schemeClr val="bg1">
                    <a:lumMod val="85000"/>
                  </a:schemeClr>
                </a:solidFill>
              </a:defRPr>
            </a:lvl1pPr>
          </a:lstStyle>
          <a:p>
            <a:r>
              <a:rPr lang="en-CA"/>
              <a:t>Roads Committee Meeting - January 2022</a:t>
            </a:r>
            <a:endParaRPr lang="en-CA" dirty="0"/>
          </a:p>
        </p:txBody>
      </p:sp>
    </p:spTree>
    <p:extLst>
      <p:ext uri="{BB962C8B-B14F-4D97-AF65-F5344CB8AC3E}">
        <p14:creationId xmlns:p14="http://schemas.microsoft.com/office/powerpoint/2010/main" val="6162631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nimated Photo Albu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Footer Placeholder 2"/>
          <p:cNvSpPr>
            <a:spLocks noGrp="1"/>
          </p:cNvSpPr>
          <p:nvPr>
            <p:ph type="ftr" sz="quarter" idx="10"/>
          </p:nvPr>
        </p:nvSpPr>
        <p:spPr/>
        <p:txBody>
          <a:bodyPr/>
          <a:lstStyle/>
          <a:p>
            <a:r>
              <a:rPr lang="en-CA"/>
              <a:t>Roads Committee Meeting - January 2022</a:t>
            </a:r>
            <a:endParaRPr lang="en-CA" dirty="0"/>
          </a:p>
        </p:txBody>
      </p:sp>
      <p:sp>
        <p:nvSpPr>
          <p:cNvPr id="5" name="Picture Placeholder 1"/>
          <p:cNvSpPr>
            <a:spLocks noGrp="1"/>
          </p:cNvSpPr>
          <p:nvPr>
            <p:ph type="pic" sz="quarter" idx="11"/>
          </p:nvPr>
        </p:nvSpPr>
        <p:spPr>
          <a:xfrm>
            <a:off x="228600" y="1142999"/>
            <a:ext cx="5791200" cy="3286125"/>
          </a:xfrm>
        </p:spPr>
        <p:txBody>
          <a:bodyPr/>
          <a:lstStyle/>
          <a:p>
            <a:r>
              <a:rPr lang="en-US"/>
              <a:t>Click icon to add picture</a:t>
            </a:r>
            <a:endParaRPr lang="en-CA"/>
          </a:p>
        </p:txBody>
      </p:sp>
      <p:sp>
        <p:nvSpPr>
          <p:cNvPr id="8" name="Picture Placeholder 2"/>
          <p:cNvSpPr>
            <a:spLocks noGrp="1"/>
          </p:cNvSpPr>
          <p:nvPr>
            <p:ph type="pic" sz="quarter" idx="14"/>
          </p:nvPr>
        </p:nvSpPr>
        <p:spPr>
          <a:xfrm>
            <a:off x="228601" y="4495800"/>
            <a:ext cx="1866900" cy="1676400"/>
          </a:xfrm>
        </p:spPr>
        <p:txBody>
          <a:bodyPr/>
          <a:lstStyle/>
          <a:p>
            <a:r>
              <a:rPr lang="en-US"/>
              <a:t>Click icon to add picture</a:t>
            </a:r>
            <a:endParaRPr lang="en-CA" dirty="0"/>
          </a:p>
        </p:txBody>
      </p:sp>
      <p:sp>
        <p:nvSpPr>
          <p:cNvPr id="6" name="Picture Placeholder 3"/>
          <p:cNvSpPr>
            <a:spLocks noGrp="1"/>
          </p:cNvSpPr>
          <p:nvPr>
            <p:ph type="pic" sz="quarter" idx="12"/>
          </p:nvPr>
        </p:nvSpPr>
        <p:spPr>
          <a:xfrm>
            <a:off x="6096000" y="1143000"/>
            <a:ext cx="3819525" cy="2447925"/>
          </a:xfrm>
        </p:spPr>
        <p:txBody>
          <a:bodyPr/>
          <a:lstStyle/>
          <a:p>
            <a:r>
              <a:rPr lang="en-US"/>
              <a:t>Click icon to add picture</a:t>
            </a:r>
            <a:endParaRPr lang="en-CA"/>
          </a:p>
        </p:txBody>
      </p:sp>
      <p:sp>
        <p:nvSpPr>
          <p:cNvPr id="10" name="Picture Placeholder 4"/>
          <p:cNvSpPr>
            <a:spLocks noGrp="1"/>
          </p:cNvSpPr>
          <p:nvPr>
            <p:ph type="pic" sz="quarter" idx="16"/>
          </p:nvPr>
        </p:nvSpPr>
        <p:spPr>
          <a:xfrm>
            <a:off x="6096000" y="3657600"/>
            <a:ext cx="2886075" cy="2514600"/>
          </a:xfrm>
        </p:spPr>
        <p:txBody>
          <a:bodyPr/>
          <a:lstStyle/>
          <a:p>
            <a:r>
              <a:rPr lang="en-US"/>
              <a:t>Click icon to add picture</a:t>
            </a:r>
            <a:endParaRPr lang="en-CA"/>
          </a:p>
        </p:txBody>
      </p:sp>
      <p:sp>
        <p:nvSpPr>
          <p:cNvPr id="9" name="Picture Placeholder 5"/>
          <p:cNvSpPr>
            <a:spLocks noGrp="1"/>
          </p:cNvSpPr>
          <p:nvPr>
            <p:ph type="pic" sz="quarter" idx="15"/>
          </p:nvPr>
        </p:nvSpPr>
        <p:spPr>
          <a:xfrm>
            <a:off x="2171701" y="4495800"/>
            <a:ext cx="3848100" cy="1676400"/>
          </a:xfrm>
        </p:spPr>
        <p:txBody>
          <a:bodyPr/>
          <a:lstStyle/>
          <a:p>
            <a:r>
              <a:rPr lang="en-US"/>
              <a:t>Click icon to add picture</a:t>
            </a:r>
            <a:endParaRPr lang="en-CA"/>
          </a:p>
        </p:txBody>
      </p:sp>
      <p:sp>
        <p:nvSpPr>
          <p:cNvPr id="7" name="Picture Placeholder 6"/>
          <p:cNvSpPr>
            <a:spLocks noGrp="1"/>
          </p:cNvSpPr>
          <p:nvPr>
            <p:ph type="pic" sz="quarter" idx="13"/>
          </p:nvPr>
        </p:nvSpPr>
        <p:spPr>
          <a:xfrm>
            <a:off x="9991725" y="1142999"/>
            <a:ext cx="1971675" cy="2447925"/>
          </a:xfrm>
        </p:spPr>
        <p:txBody>
          <a:bodyPr/>
          <a:lstStyle/>
          <a:p>
            <a:r>
              <a:rPr lang="en-US"/>
              <a:t>Click icon to add picture</a:t>
            </a:r>
            <a:endParaRPr lang="en-CA"/>
          </a:p>
        </p:txBody>
      </p:sp>
      <p:sp>
        <p:nvSpPr>
          <p:cNvPr id="11" name="Picture Placeholder 7"/>
          <p:cNvSpPr>
            <a:spLocks noGrp="1"/>
          </p:cNvSpPr>
          <p:nvPr>
            <p:ph type="pic" sz="quarter" idx="17"/>
          </p:nvPr>
        </p:nvSpPr>
        <p:spPr>
          <a:xfrm>
            <a:off x="9058275" y="3657600"/>
            <a:ext cx="2905126" cy="2514600"/>
          </a:xfrm>
        </p:spPr>
        <p:txBody>
          <a:bodyPr/>
          <a:lstStyle/>
          <a:p>
            <a:r>
              <a:rPr lang="en-US"/>
              <a:t>Click icon to add picture</a:t>
            </a:r>
            <a:endParaRPr lang="en-CA"/>
          </a:p>
        </p:txBody>
      </p:sp>
    </p:spTree>
    <p:extLst>
      <p:ext uri="{BB962C8B-B14F-4D97-AF65-F5344CB8AC3E}">
        <p14:creationId xmlns:p14="http://schemas.microsoft.com/office/powerpoint/2010/main" val="39738635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childTnLst>
                                </p:cTn>
                              </p:par>
                            </p:childTnLst>
                          </p:cTn>
                        </p:par>
                        <p:par>
                          <p:cTn id="8" fill="hold">
                            <p:stCondLst>
                              <p:cond delay="25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8"/>
                                        </p:tgtEl>
                                        <p:attrNameLst>
                                          <p:attrName>style.visibility</p:attrName>
                                        </p:attrNameLst>
                                      </p:cBhvr>
                                      <p:to>
                                        <p:strVal val="visible"/>
                                      </p:to>
                                    </p:set>
                                    <p:animEffect transition="in" filter="fade">
                                      <p:cBhvr>
                                        <p:cTn id="11" dur="250"/>
                                        <p:tgtEl>
                                          <p:spTgt spid="8"/>
                                        </p:tgtEl>
                                      </p:cBhvr>
                                    </p:animEffect>
                                  </p:childTnLst>
                                </p:cTn>
                              </p:par>
                            </p:childTnLst>
                          </p:cTn>
                        </p:par>
                        <p:par>
                          <p:cTn id="12" fill="hold">
                            <p:stCondLst>
                              <p:cond delay="5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6"/>
                                        </p:tgtEl>
                                        <p:attrNameLst>
                                          <p:attrName>style.visibility</p:attrName>
                                        </p:attrNameLst>
                                      </p:cBhvr>
                                      <p:to>
                                        <p:strVal val="visible"/>
                                      </p:to>
                                    </p:set>
                                    <p:animEffect transition="in" filter="fade">
                                      <p:cBhvr>
                                        <p:cTn id="15" dur="250"/>
                                        <p:tgtEl>
                                          <p:spTgt spid="6"/>
                                        </p:tgtEl>
                                      </p:cBhvr>
                                    </p:animEffect>
                                  </p:childTnLst>
                                </p:cTn>
                              </p:par>
                            </p:childTnLst>
                          </p:cTn>
                        </p:par>
                        <p:par>
                          <p:cTn id="16" fill="hold">
                            <p:stCondLst>
                              <p:cond delay="750"/>
                            </p:stCondLst>
                            <p:childTnLst>
                              <p:par>
                                <p:cTn id="17" presetID="10" presetClass="entr" presetSubtype="0" fill="hold" grpId="0" nodeType="afterEffect" nodePh="1">
                                  <p:stCondLst>
                                    <p:cond delay="0"/>
                                  </p:stCondLst>
                                  <p:endCondLst>
                                    <p:cond evt="begin" delay="0">
                                      <p:tn val="17"/>
                                    </p:cond>
                                  </p:end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50"/>
                                        <p:tgtEl>
                                          <p:spTgt spid="10"/>
                                        </p:tgtEl>
                                      </p:cBhvr>
                                    </p:animEffect>
                                  </p:childTnLst>
                                </p:cTn>
                              </p:par>
                            </p:childTnLst>
                          </p:cTn>
                        </p:par>
                        <p:par>
                          <p:cTn id="20" fill="hold">
                            <p:stCondLst>
                              <p:cond delay="1000"/>
                            </p:stCondLst>
                            <p:childTnLst>
                              <p:par>
                                <p:cTn id="21" presetID="10" presetClass="entr" presetSubtype="0" fill="hold" grpId="0" nodeType="afterEffect" nodePh="1">
                                  <p:stCondLst>
                                    <p:cond delay="0"/>
                                  </p:stCondLst>
                                  <p:endCondLst>
                                    <p:cond evt="begin" delay="0">
                                      <p:tn val="21"/>
                                    </p:cond>
                                  </p:endCondLst>
                                  <p:childTnLst>
                                    <p:set>
                                      <p:cBhvr>
                                        <p:cTn id="22" dur="1" fill="hold">
                                          <p:stCondLst>
                                            <p:cond delay="0"/>
                                          </p:stCondLst>
                                        </p:cTn>
                                        <p:tgtEl>
                                          <p:spTgt spid="9"/>
                                        </p:tgtEl>
                                        <p:attrNameLst>
                                          <p:attrName>style.visibility</p:attrName>
                                        </p:attrNameLst>
                                      </p:cBhvr>
                                      <p:to>
                                        <p:strVal val="visible"/>
                                      </p:to>
                                    </p:set>
                                    <p:animEffect transition="in" filter="fade">
                                      <p:cBhvr>
                                        <p:cTn id="23" dur="250"/>
                                        <p:tgtEl>
                                          <p:spTgt spid="9"/>
                                        </p:tgtEl>
                                      </p:cBhvr>
                                    </p:animEffect>
                                  </p:childTnLst>
                                </p:cTn>
                              </p:par>
                            </p:childTnLst>
                          </p:cTn>
                        </p:par>
                        <p:par>
                          <p:cTn id="24" fill="hold">
                            <p:stCondLst>
                              <p:cond delay="1250"/>
                            </p:stCondLst>
                            <p:childTnLst>
                              <p:par>
                                <p:cTn id="25" presetID="10" presetClass="entr" presetSubtype="0" fill="hold" grpId="0" nodeType="afterEffect" nodePh="1">
                                  <p:stCondLst>
                                    <p:cond delay="0"/>
                                  </p:stCondLst>
                                  <p:endCondLst>
                                    <p:cond evt="begin" delay="0">
                                      <p:tn val="25"/>
                                    </p:cond>
                                  </p:endCondLst>
                                  <p:childTnLst>
                                    <p:set>
                                      <p:cBhvr>
                                        <p:cTn id="26" dur="1" fill="hold">
                                          <p:stCondLst>
                                            <p:cond delay="0"/>
                                          </p:stCondLst>
                                        </p:cTn>
                                        <p:tgtEl>
                                          <p:spTgt spid="7"/>
                                        </p:tgtEl>
                                        <p:attrNameLst>
                                          <p:attrName>style.visibility</p:attrName>
                                        </p:attrNameLst>
                                      </p:cBhvr>
                                      <p:to>
                                        <p:strVal val="visible"/>
                                      </p:to>
                                    </p:set>
                                    <p:animEffect transition="in" filter="fade">
                                      <p:cBhvr>
                                        <p:cTn id="27" dur="250"/>
                                        <p:tgtEl>
                                          <p:spTgt spid="7"/>
                                        </p:tgtEl>
                                      </p:cBhvr>
                                    </p:animEffect>
                                  </p:childTnLst>
                                </p:cTn>
                              </p:par>
                            </p:childTnLst>
                          </p:cTn>
                        </p:par>
                        <p:par>
                          <p:cTn id="28" fill="hold">
                            <p:stCondLst>
                              <p:cond delay="1500"/>
                            </p:stCondLst>
                            <p:childTnLst>
                              <p:par>
                                <p:cTn id="29" presetID="10"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1"/>
                                        </p:tgtEl>
                                        <p:attrNameLst>
                                          <p:attrName>style.visibility</p:attrName>
                                        </p:attrNameLst>
                                      </p:cBhvr>
                                      <p:to>
                                        <p:strVal val="visible"/>
                                      </p:to>
                                    </p:set>
                                    <p:animEffect transition="in" filter="fade">
                                      <p:cBhvr>
                                        <p:cTn id="31"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6" grpId="0"/>
      <p:bldP spid="10" grpId="0"/>
      <p:bldP spid="9" grpId="0"/>
      <p:bldP spid="7" grpId="0"/>
      <p:bldP spid="11" grpId="0"/>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4114801" cy="1752600"/>
          </a:xfrm>
        </p:spPr>
        <p:txBody>
          <a:bodyPr lIns="365760" anchor="b"/>
          <a:lstStyle>
            <a:lvl1pPr>
              <a:defRPr sz="3200"/>
            </a:lvl1pPr>
          </a:lstStyle>
          <a:p>
            <a:r>
              <a:rPr lang="en-US"/>
              <a:t>Click to edit Master title style</a:t>
            </a:r>
            <a:endParaRPr lang="en-CA" dirty="0"/>
          </a:p>
        </p:txBody>
      </p:sp>
      <p:sp>
        <p:nvSpPr>
          <p:cNvPr id="3" name="Content Placeholder 2"/>
          <p:cNvSpPr>
            <a:spLocks noGrp="1"/>
          </p:cNvSpPr>
          <p:nvPr>
            <p:ph idx="1"/>
          </p:nvPr>
        </p:nvSpPr>
        <p:spPr>
          <a:xfrm>
            <a:off x="4114800" y="228600"/>
            <a:ext cx="7848600" cy="594360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4" name="Text Placeholder 3"/>
          <p:cNvSpPr>
            <a:spLocks noGrp="1"/>
          </p:cNvSpPr>
          <p:nvPr>
            <p:ph type="body" sz="half" idx="2"/>
          </p:nvPr>
        </p:nvSpPr>
        <p:spPr>
          <a:xfrm>
            <a:off x="228601" y="1981200"/>
            <a:ext cx="3886200" cy="41910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7"/>
          <p:cNvSpPr>
            <a:spLocks noGrp="1"/>
          </p:cNvSpPr>
          <p:nvPr>
            <p:ph type="ftr" sz="quarter" idx="10"/>
          </p:nvPr>
        </p:nvSpPr>
        <p:spPr/>
        <p:txBody>
          <a:bodyPr/>
          <a:lstStyle/>
          <a:p>
            <a:r>
              <a:rPr lang="en-CA"/>
              <a:t>Roads Committee Meeting - January 2022</a:t>
            </a:r>
            <a:endParaRPr lang="en-CA" dirty="0"/>
          </a:p>
        </p:txBody>
      </p:sp>
    </p:spTree>
    <p:extLst>
      <p:ext uri="{BB962C8B-B14F-4D97-AF65-F5344CB8AC3E}">
        <p14:creationId xmlns:p14="http://schemas.microsoft.com/office/powerpoint/2010/main" val="39836026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982200" y="228600"/>
            <a:ext cx="1981200" cy="59436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228600" y="228600"/>
            <a:ext cx="9753600" cy="59483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7" name="Footer Placeholder 6"/>
          <p:cNvSpPr>
            <a:spLocks noGrp="1"/>
          </p:cNvSpPr>
          <p:nvPr>
            <p:ph type="ftr" sz="quarter" idx="10"/>
          </p:nvPr>
        </p:nvSpPr>
        <p:spPr/>
        <p:txBody>
          <a:bodyPr/>
          <a:lstStyle/>
          <a:p>
            <a:r>
              <a:rPr lang="en-CA"/>
              <a:t>Roads Committee Meeting - January 2022</a:t>
            </a:r>
            <a:endParaRPr lang="en-CA" dirty="0"/>
          </a:p>
        </p:txBody>
      </p:sp>
    </p:spTree>
    <p:extLst>
      <p:ext uri="{BB962C8B-B14F-4D97-AF65-F5344CB8AC3E}">
        <p14:creationId xmlns:p14="http://schemas.microsoft.com/office/powerpoint/2010/main" val="26316376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nimated List 6">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Footer Placeholder 2"/>
          <p:cNvSpPr>
            <a:spLocks noGrp="1"/>
          </p:cNvSpPr>
          <p:nvPr>
            <p:ph type="ftr" sz="quarter" idx="10"/>
          </p:nvPr>
        </p:nvSpPr>
        <p:spPr/>
        <p:txBody>
          <a:bodyPr/>
          <a:lstStyle/>
          <a:p>
            <a:r>
              <a:rPr lang="en-CA"/>
              <a:t>Roads Committee Meeting - January 2022</a:t>
            </a:r>
            <a:endParaRPr lang="en-CA" dirty="0"/>
          </a:p>
        </p:txBody>
      </p:sp>
      <p:sp>
        <p:nvSpPr>
          <p:cNvPr id="5" name="Picture Placeholder 4"/>
          <p:cNvSpPr>
            <a:spLocks noGrp="1"/>
          </p:cNvSpPr>
          <p:nvPr>
            <p:ph type="pic" sz="quarter" idx="11"/>
          </p:nvPr>
        </p:nvSpPr>
        <p:spPr>
          <a:xfrm>
            <a:off x="0" y="914400"/>
            <a:ext cx="12192000" cy="5257800"/>
          </a:xfrm>
        </p:spPr>
        <p:txBody>
          <a:bodyPr/>
          <a:lstStyle/>
          <a:p>
            <a:r>
              <a:rPr lang="en-US"/>
              <a:t>Click icon to add picture</a:t>
            </a:r>
            <a:endParaRPr lang="en-CA" dirty="0"/>
          </a:p>
        </p:txBody>
      </p:sp>
      <p:sp>
        <p:nvSpPr>
          <p:cNvPr id="13" name="Text Placeholder 6"/>
          <p:cNvSpPr>
            <a:spLocks noGrp="1"/>
          </p:cNvSpPr>
          <p:nvPr>
            <p:ph type="body" sz="quarter" idx="17"/>
          </p:nvPr>
        </p:nvSpPr>
        <p:spPr>
          <a:xfrm>
            <a:off x="10149840" y="1981200"/>
            <a:ext cx="2029968" cy="2514600"/>
          </a:xfrm>
          <a:solidFill>
            <a:schemeClr val="accent6">
              <a:lumMod val="75000"/>
            </a:schemeClr>
          </a:solidFill>
        </p:spPr>
        <p:txBody>
          <a:bodyPr lIns="182880" tIns="182880" rIns="182880" bIns="91440">
            <a:noAutofit/>
          </a:bodyPr>
          <a:lstStyle>
            <a:lvl1pPr marL="0" indent="0" algn="ctr">
              <a:buNone/>
              <a:defRPr sz="2000">
                <a:solidFill>
                  <a:schemeClr val="bg1"/>
                </a:solidFill>
              </a:defRPr>
            </a:lvl1pPr>
            <a:lvl2pPr>
              <a:defRPr sz="1600"/>
            </a:lvl2pPr>
            <a:lvl3pPr>
              <a:defRPr sz="1400"/>
            </a:lvl3pPr>
            <a:lvl4pPr>
              <a:defRPr sz="1200"/>
            </a:lvl4pPr>
            <a:lvl5pPr>
              <a:defRPr sz="1200"/>
            </a:lvl5pPr>
          </a:lstStyle>
          <a:p>
            <a:pPr lvl="0"/>
            <a:r>
              <a:rPr lang="en-US"/>
              <a:t>Click to edit Master text styles</a:t>
            </a:r>
          </a:p>
        </p:txBody>
      </p:sp>
      <p:sp>
        <p:nvSpPr>
          <p:cNvPr id="12" name="Text Placeholder 5"/>
          <p:cNvSpPr>
            <a:spLocks noGrp="1"/>
          </p:cNvSpPr>
          <p:nvPr>
            <p:ph type="body" sz="quarter" idx="16"/>
          </p:nvPr>
        </p:nvSpPr>
        <p:spPr>
          <a:xfrm>
            <a:off x="8119872" y="1981200"/>
            <a:ext cx="2029968" cy="2514600"/>
          </a:xfrm>
          <a:solidFill>
            <a:schemeClr val="accent5"/>
          </a:solidFill>
        </p:spPr>
        <p:txBody>
          <a:bodyPr lIns="182880" tIns="182880" rIns="182880" bIns="91440">
            <a:noAutofit/>
          </a:bodyPr>
          <a:lstStyle>
            <a:lvl1pPr marL="0" indent="0" algn="ctr">
              <a:buNone/>
              <a:defRPr sz="2000">
                <a:solidFill>
                  <a:schemeClr val="bg1"/>
                </a:solidFill>
              </a:defRPr>
            </a:lvl1pPr>
            <a:lvl2pPr>
              <a:defRPr sz="1600"/>
            </a:lvl2pPr>
            <a:lvl3pPr>
              <a:defRPr sz="1400"/>
            </a:lvl3pPr>
            <a:lvl4pPr>
              <a:defRPr sz="1200"/>
            </a:lvl4pPr>
            <a:lvl5pPr>
              <a:defRPr sz="1200"/>
            </a:lvl5pPr>
          </a:lstStyle>
          <a:p>
            <a:pPr lvl="0"/>
            <a:r>
              <a:rPr lang="en-US"/>
              <a:t>Click to edit Master text styles</a:t>
            </a:r>
          </a:p>
        </p:txBody>
      </p:sp>
      <p:sp>
        <p:nvSpPr>
          <p:cNvPr id="11" name="Text Placeholder 4"/>
          <p:cNvSpPr>
            <a:spLocks noGrp="1"/>
          </p:cNvSpPr>
          <p:nvPr>
            <p:ph type="body" sz="quarter" idx="15"/>
          </p:nvPr>
        </p:nvSpPr>
        <p:spPr>
          <a:xfrm>
            <a:off x="6089904" y="1981200"/>
            <a:ext cx="2029968" cy="2514600"/>
          </a:xfrm>
          <a:solidFill>
            <a:schemeClr val="accent4"/>
          </a:solidFill>
        </p:spPr>
        <p:txBody>
          <a:bodyPr lIns="182880" tIns="182880" rIns="182880" bIns="91440">
            <a:noAutofit/>
          </a:bodyPr>
          <a:lstStyle>
            <a:lvl1pPr marL="0" indent="0" algn="ctr">
              <a:buNone/>
              <a:defRPr sz="2000">
                <a:solidFill>
                  <a:schemeClr val="bg1"/>
                </a:solidFill>
              </a:defRPr>
            </a:lvl1pPr>
            <a:lvl2pPr>
              <a:defRPr sz="1600"/>
            </a:lvl2pPr>
            <a:lvl3pPr>
              <a:defRPr sz="1400"/>
            </a:lvl3pPr>
            <a:lvl4pPr>
              <a:defRPr sz="1200"/>
            </a:lvl4pPr>
            <a:lvl5pPr>
              <a:defRPr sz="1200"/>
            </a:lvl5pPr>
          </a:lstStyle>
          <a:p>
            <a:pPr lvl="0"/>
            <a:r>
              <a:rPr lang="en-US"/>
              <a:t>Click to edit Master text styles</a:t>
            </a:r>
          </a:p>
        </p:txBody>
      </p:sp>
      <p:sp>
        <p:nvSpPr>
          <p:cNvPr id="9" name="Text Placeholder 3"/>
          <p:cNvSpPr>
            <a:spLocks noGrp="1"/>
          </p:cNvSpPr>
          <p:nvPr>
            <p:ph type="body" sz="quarter" idx="14"/>
          </p:nvPr>
        </p:nvSpPr>
        <p:spPr>
          <a:xfrm>
            <a:off x="4059936" y="1981200"/>
            <a:ext cx="2029968" cy="2514600"/>
          </a:xfrm>
          <a:solidFill>
            <a:schemeClr val="accent3"/>
          </a:solidFill>
        </p:spPr>
        <p:txBody>
          <a:bodyPr lIns="182880" tIns="182880" rIns="182880" bIns="91440">
            <a:noAutofit/>
          </a:bodyPr>
          <a:lstStyle>
            <a:lvl1pPr marL="0" indent="0" algn="ctr">
              <a:buNone/>
              <a:defRPr sz="2000">
                <a:solidFill>
                  <a:schemeClr val="bg1"/>
                </a:solidFill>
              </a:defRPr>
            </a:lvl1pPr>
            <a:lvl2pPr>
              <a:defRPr sz="1600"/>
            </a:lvl2pPr>
            <a:lvl3pPr>
              <a:defRPr sz="1400"/>
            </a:lvl3pPr>
            <a:lvl4pPr>
              <a:defRPr sz="1200"/>
            </a:lvl4pPr>
            <a:lvl5pPr>
              <a:defRPr sz="1200"/>
            </a:lvl5pPr>
          </a:lstStyle>
          <a:p>
            <a:pPr lvl="0"/>
            <a:r>
              <a:rPr lang="en-US"/>
              <a:t>Click to edit Master text styles</a:t>
            </a:r>
          </a:p>
        </p:txBody>
      </p:sp>
      <p:sp>
        <p:nvSpPr>
          <p:cNvPr id="8" name="Text Placeholder 2"/>
          <p:cNvSpPr>
            <a:spLocks noGrp="1"/>
          </p:cNvSpPr>
          <p:nvPr>
            <p:ph type="body" sz="quarter" idx="13"/>
          </p:nvPr>
        </p:nvSpPr>
        <p:spPr>
          <a:xfrm>
            <a:off x="2029968" y="1981200"/>
            <a:ext cx="2029968" cy="2514600"/>
          </a:xfrm>
          <a:solidFill>
            <a:schemeClr val="accent2"/>
          </a:solidFill>
        </p:spPr>
        <p:txBody>
          <a:bodyPr lIns="182880" tIns="182880" rIns="182880" bIns="91440">
            <a:noAutofit/>
          </a:bodyPr>
          <a:lstStyle>
            <a:lvl1pPr marL="0" indent="0" algn="ctr">
              <a:buNone/>
              <a:defRPr sz="2000">
                <a:solidFill>
                  <a:schemeClr val="bg1"/>
                </a:solidFill>
              </a:defRPr>
            </a:lvl1pPr>
            <a:lvl2pPr>
              <a:defRPr sz="1600"/>
            </a:lvl2pPr>
            <a:lvl3pPr>
              <a:defRPr sz="1400"/>
            </a:lvl3pPr>
            <a:lvl4pPr>
              <a:defRPr sz="1200"/>
            </a:lvl4pPr>
            <a:lvl5pPr>
              <a:defRPr sz="1200"/>
            </a:lvl5pPr>
          </a:lstStyle>
          <a:p>
            <a:pPr lvl="0"/>
            <a:r>
              <a:rPr lang="en-US"/>
              <a:t>Click to edit Master text styles</a:t>
            </a:r>
          </a:p>
        </p:txBody>
      </p:sp>
      <p:sp>
        <p:nvSpPr>
          <p:cNvPr id="7" name="Text Placeholder 1"/>
          <p:cNvSpPr>
            <a:spLocks noGrp="1"/>
          </p:cNvSpPr>
          <p:nvPr>
            <p:ph type="body" sz="quarter" idx="12"/>
          </p:nvPr>
        </p:nvSpPr>
        <p:spPr>
          <a:xfrm>
            <a:off x="0" y="1981200"/>
            <a:ext cx="2029968" cy="2514600"/>
          </a:xfrm>
          <a:solidFill>
            <a:schemeClr val="accent1"/>
          </a:solidFill>
        </p:spPr>
        <p:txBody>
          <a:bodyPr lIns="182880" tIns="182880" rIns="182880" bIns="91440">
            <a:noAutofit/>
          </a:bodyPr>
          <a:lstStyle>
            <a:lvl1pPr marL="0" indent="0" algn="ctr">
              <a:buNone/>
              <a:defRPr sz="2000">
                <a:solidFill>
                  <a:schemeClr val="bg1"/>
                </a:solidFill>
              </a:defRPr>
            </a:lvl1pPr>
            <a:lvl2pPr>
              <a:defRPr sz="1600"/>
            </a:lvl2pPr>
            <a:lvl3pPr>
              <a:defRPr sz="1400"/>
            </a:lvl3pPr>
            <a:lvl4pPr>
              <a:defRPr sz="1200"/>
            </a:lvl4pPr>
            <a:lvl5pPr>
              <a:defRPr sz="1200"/>
            </a:lvl5pPr>
          </a:lstStyle>
          <a:p>
            <a:pPr lvl="0"/>
            <a:r>
              <a:rPr lang="en-US"/>
              <a:t>Click to edit Master text styles</a:t>
            </a:r>
          </a:p>
        </p:txBody>
      </p:sp>
    </p:spTree>
    <p:extLst>
      <p:ext uri="{BB962C8B-B14F-4D97-AF65-F5344CB8AC3E}">
        <p14:creationId xmlns:p14="http://schemas.microsoft.com/office/powerpoint/2010/main" val="38008650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5000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decel="5000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decel="5000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decel="5000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0-#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decel="5000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0-#ppt_w/2"/>
                                          </p:val>
                                        </p:tav>
                                        <p:tav tm="100000">
                                          <p:val>
                                            <p:strVal val="#ppt_x"/>
                                          </p:val>
                                        </p:tav>
                                      </p:tavLst>
                                    </p:anim>
                                    <p:anim calcmode="lin" valueType="num">
                                      <p:cBhvr additive="base">
                                        <p:cTn id="3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decel="5000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0-#ppt_w/2"/>
                                          </p:val>
                                        </p:tav>
                                        <p:tav tm="100000">
                                          <p:val>
                                            <p:strVal val="#ppt_x"/>
                                          </p:val>
                                        </p:tav>
                                      </p:tavLst>
                                    </p:anim>
                                    <p:anim calcmode="lin" valueType="num">
                                      <p:cBhvr additive="base">
                                        <p:cTn id="38"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tmplLst>
          <p:tmpl>
            <p:tnLst>
              <p:par>
                <p:cTn presetID="2" presetClass="entr" presetSubtype="8" decel="50000"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0-#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2" grpId="0" animBg="1">
        <p:tmplLst>
          <p:tmpl>
            <p:tnLst>
              <p:par>
                <p:cTn presetID="2" presetClass="entr" presetSubtype="8" decel="50000" fill="hold" nodeType="click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0-#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1" grpId="0" animBg="1">
        <p:tmplLst>
          <p:tmpl>
            <p:tnLst>
              <p:par>
                <p:cTn presetID="2" presetClass="entr" presetSubtype="8" decel="50000"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0-#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Lst>
      </p:bldP>
      <p:bldP spid="9" grpId="0" animBg="1">
        <p:tmplLst>
          <p:tmpl>
            <p:tnLst>
              <p:par>
                <p:cTn presetID="2" presetClass="entr" presetSubtype="8" decel="50000" fill="hold" nodeType="click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0-#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P spid="8" grpId="0" animBg="1">
        <p:tmplLst>
          <p:tmpl>
            <p:tnLst>
              <p:par>
                <p:cTn presetID="2" presetClass="entr" presetSubtype="8" decel="50000" fill="hold" nodeType="click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0-#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7" grpId="0" animBg="1">
        <p:tmplLst>
          <p:tmpl>
            <p:tnLst>
              <p:par>
                <p:cTn presetID="2" presetClass="entr" presetSubtype="8" decel="50000" fill="hold" nodeType="click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500" fill="hold"/>
                        <p:tgtEl>
                          <p:spTgt spid="7"/>
                        </p:tgtEl>
                        <p:attrNameLst>
                          <p:attrName>ppt_x</p:attrName>
                        </p:attrNameLst>
                      </p:cBhvr>
                      <p:tavLst>
                        <p:tav tm="0">
                          <p:val>
                            <p:strVal val="0-#ppt_w/2"/>
                          </p:val>
                        </p:tav>
                        <p:tav tm="100000">
                          <p:val>
                            <p:strVal val="#ppt_x"/>
                          </p:val>
                        </p:tav>
                      </p:tavLst>
                    </p:anim>
                    <p:anim calcmode="lin" valueType="num">
                      <p:cBhvr additive="base">
                        <p:cTn dur="500" fill="hold"/>
                        <p:tgtEl>
                          <p:spTgt spid="7"/>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nimated List 5">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Footer Placeholder 2"/>
          <p:cNvSpPr>
            <a:spLocks noGrp="1"/>
          </p:cNvSpPr>
          <p:nvPr>
            <p:ph type="ftr" sz="quarter" idx="10"/>
          </p:nvPr>
        </p:nvSpPr>
        <p:spPr/>
        <p:txBody>
          <a:bodyPr/>
          <a:lstStyle/>
          <a:p>
            <a:r>
              <a:rPr lang="en-CA"/>
              <a:t>Roads Committee Meeting - January 2022</a:t>
            </a:r>
            <a:endParaRPr lang="en-CA" dirty="0"/>
          </a:p>
        </p:txBody>
      </p:sp>
      <p:sp>
        <p:nvSpPr>
          <p:cNvPr id="5" name="Picture Placeholder 4"/>
          <p:cNvSpPr>
            <a:spLocks noGrp="1"/>
          </p:cNvSpPr>
          <p:nvPr>
            <p:ph type="pic" sz="quarter" idx="11"/>
          </p:nvPr>
        </p:nvSpPr>
        <p:spPr>
          <a:xfrm>
            <a:off x="0" y="914400"/>
            <a:ext cx="12192000" cy="5257800"/>
          </a:xfrm>
        </p:spPr>
        <p:txBody>
          <a:bodyPr/>
          <a:lstStyle/>
          <a:p>
            <a:r>
              <a:rPr lang="en-US"/>
              <a:t>Click icon to add picture</a:t>
            </a:r>
            <a:endParaRPr lang="en-CA" dirty="0"/>
          </a:p>
        </p:txBody>
      </p:sp>
      <p:sp>
        <p:nvSpPr>
          <p:cNvPr id="12" name="Text Placeholder 5"/>
          <p:cNvSpPr>
            <a:spLocks noGrp="1"/>
          </p:cNvSpPr>
          <p:nvPr>
            <p:ph type="body" sz="quarter" idx="16"/>
          </p:nvPr>
        </p:nvSpPr>
        <p:spPr>
          <a:xfrm>
            <a:off x="9759696" y="1981200"/>
            <a:ext cx="2432304" cy="2514600"/>
          </a:xfrm>
          <a:solidFill>
            <a:schemeClr val="accent6"/>
          </a:solidFill>
        </p:spPr>
        <p:txBody>
          <a:bodyPr lIns="182880" tIns="182880" rIns="182880" bIns="91440">
            <a:noAutofit/>
          </a:bodyPr>
          <a:lstStyle>
            <a:lvl1pPr marL="0" indent="0" algn="ctr">
              <a:buNone/>
              <a:defRPr sz="2000">
                <a:solidFill>
                  <a:schemeClr val="bg1"/>
                </a:solidFill>
              </a:defRPr>
            </a:lvl1pPr>
            <a:lvl2pPr>
              <a:defRPr sz="1600"/>
            </a:lvl2pPr>
            <a:lvl3pPr>
              <a:defRPr sz="1400"/>
            </a:lvl3pPr>
            <a:lvl4pPr>
              <a:defRPr sz="1200"/>
            </a:lvl4pPr>
            <a:lvl5pPr>
              <a:defRPr sz="1200"/>
            </a:lvl5pPr>
          </a:lstStyle>
          <a:p>
            <a:pPr lvl="0"/>
            <a:r>
              <a:rPr lang="en-US"/>
              <a:t>Click to edit Master text styles</a:t>
            </a:r>
          </a:p>
        </p:txBody>
      </p:sp>
      <p:sp>
        <p:nvSpPr>
          <p:cNvPr id="11" name="Text Placeholder 4"/>
          <p:cNvSpPr>
            <a:spLocks noGrp="1"/>
          </p:cNvSpPr>
          <p:nvPr>
            <p:ph type="body" sz="quarter" idx="15"/>
          </p:nvPr>
        </p:nvSpPr>
        <p:spPr>
          <a:xfrm>
            <a:off x="7319772" y="1981200"/>
            <a:ext cx="2432304" cy="2514600"/>
          </a:xfrm>
          <a:solidFill>
            <a:schemeClr val="accent5"/>
          </a:solidFill>
        </p:spPr>
        <p:txBody>
          <a:bodyPr lIns="182880" tIns="182880" rIns="182880" bIns="91440">
            <a:noAutofit/>
          </a:bodyPr>
          <a:lstStyle>
            <a:lvl1pPr marL="0" indent="0" algn="ctr">
              <a:buNone/>
              <a:defRPr sz="2000">
                <a:solidFill>
                  <a:schemeClr val="bg1"/>
                </a:solidFill>
              </a:defRPr>
            </a:lvl1pPr>
            <a:lvl2pPr>
              <a:defRPr sz="1600"/>
            </a:lvl2pPr>
            <a:lvl3pPr>
              <a:defRPr sz="1400"/>
            </a:lvl3pPr>
            <a:lvl4pPr>
              <a:defRPr sz="1200"/>
            </a:lvl4pPr>
            <a:lvl5pPr>
              <a:defRPr sz="1200"/>
            </a:lvl5pPr>
          </a:lstStyle>
          <a:p>
            <a:pPr lvl="0"/>
            <a:r>
              <a:rPr lang="en-US"/>
              <a:t>Click to edit Master text styles</a:t>
            </a:r>
          </a:p>
        </p:txBody>
      </p:sp>
      <p:sp>
        <p:nvSpPr>
          <p:cNvPr id="9" name="Text Placeholder 3"/>
          <p:cNvSpPr>
            <a:spLocks noGrp="1"/>
          </p:cNvSpPr>
          <p:nvPr>
            <p:ph type="body" sz="quarter" idx="14"/>
          </p:nvPr>
        </p:nvSpPr>
        <p:spPr>
          <a:xfrm>
            <a:off x="4879848" y="1981200"/>
            <a:ext cx="2432304" cy="2514600"/>
          </a:xfrm>
          <a:solidFill>
            <a:schemeClr val="accent4"/>
          </a:solidFill>
        </p:spPr>
        <p:txBody>
          <a:bodyPr lIns="182880" tIns="182880" rIns="182880" bIns="91440">
            <a:noAutofit/>
          </a:bodyPr>
          <a:lstStyle>
            <a:lvl1pPr marL="0" indent="0" algn="ctr">
              <a:buNone/>
              <a:defRPr sz="2000">
                <a:solidFill>
                  <a:schemeClr val="bg1"/>
                </a:solidFill>
              </a:defRPr>
            </a:lvl1pPr>
            <a:lvl2pPr>
              <a:defRPr sz="1600"/>
            </a:lvl2pPr>
            <a:lvl3pPr>
              <a:defRPr sz="1400"/>
            </a:lvl3pPr>
            <a:lvl4pPr>
              <a:defRPr sz="1200"/>
            </a:lvl4pPr>
            <a:lvl5pPr>
              <a:defRPr sz="1200"/>
            </a:lvl5pPr>
          </a:lstStyle>
          <a:p>
            <a:pPr lvl="0"/>
            <a:r>
              <a:rPr lang="en-US"/>
              <a:t>Click to edit Master text styles</a:t>
            </a:r>
          </a:p>
        </p:txBody>
      </p:sp>
      <p:sp>
        <p:nvSpPr>
          <p:cNvPr id="8" name="Text Placeholder 2"/>
          <p:cNvSpPr>
            <a:spLocks noGrp="1"/>
          </p:cNvSpPr>
          <p:nvPr>
            <p:ph type="body" sz="quarter" idx="13"/>
          </p:nvPr>
        </p:nvSpPr>
        <p:spPr>
          <a:xfrm>
            <a:off x="2439924" y="1981200"/>
            <a:ext cx="2432304" cy="2514600"/>
          </a:xfrm>
          <a:solidFill>
            <a:schemeClr val="accent3"/>
          </a:solidFill>
        </p:spPr>
        <p:txBody>
          <a:bodyPr lIns="182880" tIns="182880" rIns="182880" bIns="91440">
            <a:noAutofit/>
          </a:bodyPr>
          <a:lstStyle>
            <a:lvl1pPr marL="0" indent="0" algn="ctr">
              <a:buNone/>
              <a:defRPr sz="2000">
                <a:solidFill>
                  <a:schemeClr val="bg1"/>
                </a:solidFill>
              </a:defRPr>
            </a:lvl1pPr>
            <a:lvl2pPr>
              <a:defRPr sz="1600"/>
            </a:lvl2pPr>
            <a:lvl3pPr>
              <a:defRPr sz="1400"/>
            </a:lvl3pPr>
            <a:lvl4pPr>
              <a:defRPr sz="1200"/>
            </a:lvl4pPr>
            <a:lvl5pPr>
              <a:defRPr sz="1200"/>
            </a:lvl5pPr>
          </a:lstStyle>
          <a:p>
            <a:pPr lvl="0"/>
            <a:r>
              <a:rPr lang="en-US"/>
              <a:t>Click to edit Master text styles</a:t>
            </a:r>
          </a:p>
        </p:txBody>
      </p:sp>
      <p:sp>
        <p:nvSpPr>
          <p:cNvPr id="7" name="Text Placeholder 1"/>
          <p:cNvSpPr>
            <a:spLocks noGrp="1"/>
          </p:cNvSpPr>
          <p:nvPr>
            <p:ph type="body" sz="quarter" idx="12"/>
          </p:nvPr>
        </p:nvSpPr>
        <p:spPr>
          <a:xfrm>
            <a:off x="0" y="1981200"/>
            <a:ext cx="2432304" cy="2514600"/>
          </a:xfrm>
          <a:solidFill>
            <a:schemeClr val="accent2"/>
          </a:solidFill>
        </p:spPr>
        <p:txBody>
          <a:bodyPr lIns="182880" tIns="182880" rIns="182880" bIns="91440">
            <a:noAutofit/>
          </a:bodyPr>
          <a:lstStyle>
            <a:lvl1pPr marL="0" indent="0" algn="ctr">
              <a:buNone/>
              <a:defRPr sz="2000">
                <a:solidFill>
                  <a:schemeClr val="bg1"/>
                </a:solidFill>
              </a:defRPr>
            </a:lvl1pPr>
            <a:lvl2pPr>
              <a:defRPr sz="1600"/>
            </a:lvl2pPr>
            <a:lvl3pPr>
              <a:defRPr sz="1400"/>
            </a:lvl3pPr>
            <a:lvl4pPr>
              <a:defRPr sz="1200"/>
            </a:lvl4pPr>
            <a:lvl5pPr>
              <a:defRPr sz="1200"/>
            </a:lvl5pPr>
          </a:lstStyle>
          <a:p>
            <a:pPr lvl="0"/>
            <a:r>
              <a:rPr lang="en-US"/>
              <a:t>Click to edit Master text styles</a:t>
            </a:r>
          </a:p>
        </p:txBody>
      </p:sp>
    </p:spTree>
    <p:extLst>
      <p:ext uri="{BB962C8B-B14F-4D97-AF65-F5344CB8AC3E}">
        <p14:creationId xmlns:p14="http://schemas.microsoft.com/office/powerpoint/2010/main" val="32707730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5000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decel="5000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decel="5000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decel="5000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0-#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decel="5000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0-#ppt_w/2"/>
                                          </p:val>
                                        </p:tav>
                                        <p:tav tm="100000">
                                          <p:val>
                                            <p:strVal val="#ppt_x"/>
                                          </p:val>
                                        </p:tav>
                                      </p:tavLst>
                                    </p:anim>
                                    <p:anim calcmode="lin" valueType="num">
                                      <p:cBhvr additive="base">
                                        <p:cTn id="32"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tmplLst>
          <p:tmpl>
            <p:tnLst>
              <p:par>
                <p:cTn presetID="2" presetClass="entr" presetSubtype="8" decel="50000" fill="hold" nodeType="click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0-#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1" grpId="0" animBg="1">
        <p:tmplLst>
          <p:tmpl>
            <p:tnLst>
              <p:par>
                <p:cTn presetID="2" presetClass="entr" presetSubtype="8" decel="50000"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0-#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Lst>
      </p:bldP>
      <p:bldP spid="9" grpId="0" animBg="1">
        <p:tmplLst>
          <p:tmpl>
            <p:tnLst>
              <p:par>
                <p:cTn presetID="2" presetClass="entr" presetSubtype="8" decel="50000" fill="hold" nodeType="click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0-#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P spid="8" grpId="0" animBg="1">
        <p:tmplLst>
          <p:tmpl>
            <p:tnLst>
              <p:par>
                <p:cTn presetID="2" presetClass="entr" presetSubtype="8" decel="50000" fill="hold" nodeType="click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0-#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7" grpId="0" animBg="1">
        <p:tmplLst>
          <p:tmpl>
            <p:tnLst>
              <p:par>
                <p:cTn presetID="2" presetClass="entr" presetSubtype="8" decel="50000" fill="hold" nodeType="click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500" fill="hold"/>
                        <p:tgtEl>
                          <p:spTgt spid="7"/>
                        </p:tgtEl>
                        <p:attrNameLst>
                          <p:attrName>ppt_x</p:attrName>
                        </p:attrNameLst>
                      </p:cBhvr>
                      <p:tavLst>
                        <p:tav tm="0">
                          <p:val>
                            <p:strVal val="0-#ppt_w/2"/>
                          </p:val>
                        </p:tav>
                        <p:tav tm="100000">
                          <p:val>
                            <p:strVal val="#ppt_x"/>
                          </p:val>
                        </p:tav>
                      </p:tavLst>
                    </p:anim>
                    <p:anim calcmode="lin" valueType="num">
                      <p:cBhvr additive="base">
                        <p:cTn dur="500" fill="hold"/>
                        <p:tgtEl>
                          <p:spTgt spid="7"/>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Overla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Footer Placeholder 2"/>
          <p:cNvSpPr>
            <a:spLocks noGrp="1"/>
          </p:cNvSpPr>
          <p:nvPr>
            <p:ph type="ftr" sz="quarter" idx="10"/>
          </p:nvPr>
        </p:nvSpPr>
        <p:spPr/>
        <p:txBody>
          <a:bodyPr/>
          <a:lstStyle/>
          <a:p>
            <a:r>
              <a:rPr lang="en-CA"/>
              <a:t>Roads Committee Meeting - January 2022</a:t>
            </a:r>
            <a:endParaRPr lang="en-CA" dirty="0"/>
          </a:p>
        </p:txBody>
      </p:sp>
      <p:sp>
        <p:nvSpPr>
          <p:cNvPr id="5" name="Picture Placeholder 4"/>
          <p:cNvSpPr>
            <a:spLocks noGrp="1"/>
          </p:cNvSpPr>
          <p:nvPr>
            <p:ph type="pic" sz="quarter" idx="11"/>
          </p:nvPr>
        </p:nvSpPr>
        <p:spPr>
          <a:xfrm>
            <a:off x="0" y="914400"/>
            <a:ext cx="12192000" cy="5257800"/>
          </a:xfrm>
          <a:solidFill>
            <a:schemeClr val="tx2">
              <a:lumMod val="10000"/>
              <a:lumOff val="90000"/>
            </a:schemeClr>
          </a:solidFill>
        </p:spPr>
        <p:txBody>
          <a:bodyPr/>
          <a:lstStyle/>
          <a:p>
            <a:r>
              <a:rPr lang="en-US"/>
              <a:t>Click icon to add picture</a:t>
            </a:r>
            <a:endParaRPr lang="en-CA" dirty="0"/>
          </a:p>
        </p:txBody>
      </p:sp>
      <p:sp>
        <p:nvSpPr>
          <p:cNvPr id="7" name="Text Placeholder 6"/>
          <p:cNvSpPr>
            <a:spLocks noGrp="1"/>
          </p:cNvSpPr>
          <p:nvPr>
            <p:ph type="body" sz="quarter" idx="12"/>
          </p:nvPr>
        </p:nvSpPr>
        <p:spPr>
          <a:xfrm>
            <a:off x="6096000" y="914400"/>
            <a:ext cx="3924300" cy="5257800"/>
          </a:xfrm>
          <a:solidFill>
            <a:schemeClr val="tx1">
              <a:alpha val="64000"/>
            </a:schemeClr>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9045540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nimated List 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Footer Placeholder 2"/>
          <p:cNvSpPr>
            <a:spLocks noGrp="1"/>
          </p:cNvSpPr>
          <p:nvPr>
            <p:ph type="ftr" sz="quarter" idx="10"/>
          </p:nvPr>
        </p:nvSpPr>
        <p:spPr/>
        <p:txBody>
          <a:bodyPr/>
          <a:lstStyle/>
          <a:p>
            <a:r>
              <a:rPr lang="en-CA"/>
              <a:t>Roads Committee Meeting - January 2022</a:t>
            </a:r>
            <a:endParaRPr lang="en-CA" dirty="0"/>
          </a:p>
        </p:txBody>
      </p:sp>
      <p:sp>
        <p:nvSpPr>
          <p:cNvPr id="5" name="Picture Placeholder 4"/>
          <p:cNvSpPr>
            <a:spLocks noGrp="1"/>
          </p:cNvSpPr>
          <p:nvPr>
            <p:ph type="pic" sz="quarter" idx="11"/>
          </p:nvPr>
        </p:nvSpPr>
        <p:spPr>
          <a:xfrm>
            <a:off x="0" y="914400"/>
            <a:ext cx="12192000" cy="5257800"/>
          </a:xfrm>
        </p:spPr>
        <p:txBody>
          <a:bodyPr/>
          <a:lstStyle/>
          <a:p>
            <a:r>
              <a:rPr lang="en-US"/>
              <a:t>Click icon to add picture</a:t>
            </a:r>
            <a:endParaRPr lang="en-CA" dirty="0"/>
          </a:p>
        </p:txBody>
      </p:sp>
      <p:sp>
        <p:nvSpPr>
          <p:cNvPr id="11" name="Text Placeholder 4"/>
          <p:cNvSpPr>
            <a:spLocks noGrp="1"/>
          </p:cNvSpPr>
          <p:nvPr>
            <p:ph type="body" sz="quarter" idx="15"/>
          </p:nvPr>
        </p:nvSpPr>
        <p:spPr>
          <a:xfrm>
            <a:off x="9147048" y="1981200"/>
            <a:ext cx="3044952" cy="2514600"/>
          </a:xfrm>
          <a:solidFill>
            <a:schemeClr val="accent5"/>
          </a:solidFill>
        </p:spPr>
        <p:txBody>
          <a:bodyPr lIns="182880" tIns="182880" rIns="182880" bIns="91440">
            <a:noAutofit/>
          </a:bodyPr>
          <a:lstStyle>
            <a:lvl1pPr marL="0" indent="0" algn="ctr">
              <a:buNone/>
              <a:defRPr sz="2000">
                <a:solidFill>
                  <a:schemeClr val="bg1"/>
                </a:solidFill>
              </a:defRPr>
            </a:lvl1pPr>
            <a:lvl2pPr>
              <a:defRPr sz="1600"/>
            </a:lvl2pPr>
            <a:lvl3pPr>
              <a:defRPr sz="1400"/>
            </a:lvl3pPr>
            <a:lvl4pPr>
              <a:defRPr sz="1200"/>
            </a:lvl4pPr>
            <a:lvl5pPr>
              <a:defRPr sz="1200"/>
            </a:lvl5pPr>
          </a:lstStyle>
          <a:p>
            <a:pPr lvl="0"/>
            <a:r>
              <a:rPr lang="en-US"/>
              <a:t>Click to edit Master text styles</a:t>
            </a:r>
          </a:p>
        </p:txBody>
      </p:sp>
      <p:sp>
        <p:nvSpPr>
          <p:cNvPr id="9" name="Text Placeholder 3"/>
          <p:cNvSpPr>
            <a:spLocks noGrp="1"/>
          </p:cNvSpPr>
          <p:nvPr>
            <p:ph type="body" sz="quarter" idx="14"/>
          </p:nvPr>
        </p:nvSpPr>
        <p:spPr>
          <a:xfrm>
            <a:off x="6098032" y="1981200"/>
            <a:ext cx="3044952" cy="2514600"/>
          </a:xfrm>
          <a:solidFill>
            <a:schemeClr val="accent4"/>
          </a:solidFill>
        </p:spPr>
        <p:txBody>
          <a:bodyPr lIns="182880" tIns="182880" rIns="182880" bIns="91440">
            <a:noAutofit/>
          </a:bodyPr>
          <a:lstStyle>
            <a:lvl1pPr marL="0" indent="0" algn="ctr">
              <a:buNone/>
              <a:defRPr sz="2000">
                <a:solidFill>
                  <a:schemeClr val="bg1"/>
                </a:solidFill>
              </a:defRPr>
            </a:lvl1pPr>
            <a:lvl2pPr>
              <a:defRPr sz="1600"/>
            </a:lvl2pPr>
            <a:lvl3pPr>
              <a:defRPr sz="1400"/>
            </a:lvl3pPr>
            <a:lvl4pPr>
              <a:defRPr sz="1200"/>
            </a:lvl4pPr>
            <a:lvl5pPr>
              <a:defRPr sz="1200"/>
            </a:lvl5pPr>
          </a:lstStyle>
          <a:p>
            <a:pPr lvl="0"/>
            <a:r>
              <a:rPr lang="en-US"/>
              <a:t>Click to edit Master text styles</a:t>
            </a:r>
          </a:p>
        </p:txBody>
      </p:sp>
      <p:sp>
        <p:nvSpPr>
          <p:cNvPr id="8" name="Text Placeholder 2"/>
          <p:cNvSpPr>
            <a:spLocks noGrp="1"/>
          </p:cNvSpPr>
          <p:nvPr>
            <p:ph type="body" sz="quarter" idx="13"/>
          </p:nvPr>
        </p:nvSpPr>
        <p:spPr>
          <a:xfrm>
            <a:off x="3049016" y="1981200"/>
            <a:ext cx="3044952" cy="2514600"/>
          </a:xfrm>
          <a:solidFill>
            <a:schemeClr val="accent3"/>
          </a:solidFill>
        </p:spPr>
        <p:txBody>
          <a:bodyPr lIns="182880" tIns="182880" rIns="182880" bIns="91440">
            <a:noAutofit/>
          </a:bodyPr>
          <a:lstStyle>
            <a:lvl1pPr marL="0" indent="0" algn="ctr">
              <a:buNone/>
              <a:defRPr sz="2000">
                <a:solidFill>
                  <a:schemeClr val="bg1"/>
                </a:solidFill>
              </a:defRPr>
            </a:lvl1pPr>
            <a:lvl2pPr>
              <a:defRPr sz="1600"/>
            </a:lvl2pPr>
            <a:lvl3pPr>
              <a:defRPr sz="1400"/>
            </a:lvl3pPr>
            <a:lvl4pPr>
              <a:defRPr sz="1200"/>
            </a:lvl4pPr>
            <a:lvl5pPr>
              <a:defRPr sz="1200"/>
            </a:lvl5pPr>
          </a:lstStyle>
          <a:p>
            <a:pPr lvl="0"/>
            <a:r>
              <a:rPr lang="en-US"/>
              <a:t>Click to edit Master text styles</a:t>
            </a:r>
          </a:p>
        </p:txBody>
      </p:sp>
      <p:sp>
        <p:nvSpPr>
          <p:cNvPr id="7" name="Text Placeholder 1"/>
          <p:cNvSpPr>
            <a:spLocks noGrp="1"/>
          </p:cNvSpPr>
          <p:nvPr>
            <p:ph type="body" sz="quarter" idx="12"/>
          </p:nvPr>
        </p:nvSpPr>
        <p:spPr>
          <a:xfrm>
            <a:off x="0" y="1981200"/>
            <a:ext cx="3044952" cy="2514600"/>
          </a:xfrm>
          <a:solidFill>
            <a:schemeClr val="accent2"/>
          </a:solidFill>
        </p:spPr>
        <p:txBody>
          <a:bodyPr lIns="182880" tIns="182880" rIns="182880" bIns="91440">
            <a:noAutofit/>
          </a:bodyPr>
          <a:lstStyle>
            <a:lvl1pPr marL="0" indent="0" algn="ctr">
              <a:buNone/>
              <a:defRPr sz="2000">
                <a:solidFill>
                  <a:schemeClr val="bg1"/>
                </a:solidFill>
              </a:defRPr>
            </a:lvl1pPr>
            <a:lvl2pPr>
              <a:defRPr sz="1600"/>
            </a:lvl2pPr>
            <a:lvl3pPr>
              <a:defRPr sz="1400"/>
            </a:lvl3pPr>
            <a:lvl4pPr>
              <a:defRPr sz="1200"/>
            </a:lvl4pPr>
            <a:lvl5pPr>
              <a:defRPr sz="1200"/>
            </a:lvl5pPr>
          </a:lstStyle>
          <a:p>
            <a:pPr lvl="0"/>
            <a:r>
              <a:rPr lang="en-US"/>
              <a:t>Click to edit Master text styles</a:t>
            </a:r>
          </a:p>
        </p:txBody>
      </p:sp>
    </p:spTree>
    <p:extLst>
      <p:ext uri="{BB962C8B-B14F-4D97-AF65-F5344CB8AC3E}">
        <p14:creationId xmlns:p14="http://schemas.microsoft.com/office/powerpoint/2010/main" val="27049056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5000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decel="5000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decel="5000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decel="5000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0-#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tmplLst>
          <p:tmpl>
            <p:tnLst>
              <p:par>
                <p:cTn presetID="2" presetClass="entr" presetSubtype="8" decel="50000"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0-#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Lst>
      </p:bldP>
      <p:bldP spid="9" grpId="0" animBg="1">
        <p:tmplLst>
          <p:tmpl>
            <p:tnLst>
              <p:par>
                <p:cTn presetID="2" presetClass="entr" presetSubtype="8" decel="50000" fill="hold" nodeType="click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0-#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P spid="8" grpId="0" animBg="1">
        <p:tmplLst>
          <p:tmpl>
            <p:tnLst>
              <p:par>
                <p:cTn presetID="2" presetClass="entr" presetSubtype="8" decel="50000" fill="hold" nodeType="click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0-#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7" grpId="0" animBg="1">
        <p:tmplLst>
          <p:tmpl>
            <p:tnLst>
              <p:par>
                <p:cTn presetID="2" presetClass="entr" presetSubtype="8" decel="50000" fill="hold" nodeType="click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500" fill="hold"/>
                        <p:tgtEl>
                          <p:spTgt spid="7"/>
                        </p:tgtEl>
                        <p:attrNameLst>
                          <p:attrName>ppt_x</p:attrName>
                        </p:attrNameLst>
                      </p:cBhvr>
                      <p:tavLst>
                        <p:tav tm="0">
                          <p:val>
                            <p:strVal val="0-#ppt_w/2"/>
                          </p:val>
                        </p:tav>
                        <p:tav tm="100000">
                          <p:val>
                            <p:strVal val="#ppt_x"/>
                          </p:val>
                        </p:tav>
                      </p:tavLst>
                    </p:anim>
                    <p:anim calcmode="lin" valueType="num">
                      <p:cBhvr additive="base">
                        <p:cTn dur="500" fill="hold"/>
                        <p:tgtEl>
                          <p:spTgt spid="7"/>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nimated Circles List">
    <p:spTree>
      <p:nvGrpSpPr>
        <p:cNvPr id="1" name=""/>
        <p:cNvGrpSpPr/>
        <p:nvPr/>
      </p:nvGrpSpPr>
      <p:grpSpPr>
        <a:xfrm>
          <a:off x="0" y="0"/>
          <a:ext cx="0" cy="0"/>
          <a:chOff x="0" y="0"/>
          <a:chExt cx="0" cy="0"/>
        </a:xfrm>
      </p:grpSpPr>
      <p:sp>
        <p:nvSpPr>
          <p:cNvPr id="11" name="Picture Placeholder 10"/>
          <p:cNvSpPr>
            <a:spLocks noGrp="1"/>
          </p:cNvSpPr>
          <p:nvPr>
            <p:ph type="pic" sz="quarter" idx="16"/>
          </p:nvPr>
        </p:nvSpPr>
        <p:spPr>
          <a:xfrm>
            <a:off x="0" y="914400"/>
            <a:ext cx="12192000" cy="5257800"/>
          </a:xfrm>
        </p:spPr>
        <p:txBody>
          <a:bodyPr/>
          <a:lstStyle/>
          <a:p>
            <a:r>
              <a:rPr lang="en-US"/>
              <a:t>Click icon to add picture</a:t>
            </a:r>
            <a:endParaRPr lang="en-CA"/>
          </a:p>
        </p:txBody>
      </p:sp>
      <p:sp>
        <p:nvSpPr>
          <p:cNvPr id="2" name="Title 1"/>
          <p:cNvSpPr>
            <a:spLocks noGrp="1"/>
          </p:cNvSpPr>
          <p:nvPr>
            <p:ph type="title"/>
          </p:nvPr>
        </p:nvSpPr>
        <p:spPr/>
        <p:txBody>
          <a:bodyPr/>
          <a:lstStyle/>
          <a:p>
            <a:r>
              <a:rPr lang="en-US"/>
              <a:t>Click to edit Master title style</a:t>
            </a:r>
            <a:endParaRPr lang="en-CA"/>
          </a:p>
        </p:txBody>
      </p:sp>
      <p:sp>
        <p:nvSpPr>
          <p:cNvPr id="3" name="Footer Placeholder 2"/>
          <p:cNvSpPr>
            <a:spLocks noGrp="1"/>
          </p:cNvSpPr>
          <p:nvPr>
            <p:ph type="ftr" sz="quarter" idx="10"/>
          </p:nvPr>
        </p:nvSpPr>
        <p:spPr/>
        <p:txBody>
          <a:bodyPr/>
          <a:lstStyle/>
          <a:p>
            <a:r>
              <a:rPr lang="en-CA"/>
              <a:t>Roads Committee Meeting - January 2022</a:t>
            </a:r>
            <a:endParaRPr lang="en-CA" dirty="0"/>
          </a:p>
        </p:txBody>
      </p:sp>
      <p:sp>
        <p:nvSpPr>
          <p:cNvPr id="9" name="Text Placeholder 5"/>
          <p:cNvSpPr>
            <a:spLocks noGrp="1"/>
          </p:cNvSpPr>
          <p:nvPr>
            <p:ph type="body" sz="quarter" idx="15"/>
          </p:nvPr>
        </p:nvSpPr>
        <p:spPr>
          <a:xfrm>
            <a:off x="9037320" y="2194560"/>
            <a:ext cx="2926080" cy="2926080"/>
          </a:xfrm>
          <a:prstGeom prst="ellipse">
            <a:avLst/>
          </a:prstGeom>
          <a:solidFill>
            <a:schemeClr val="accent6">
              <a:lumMod val="75000"/>
              <a:alpha val="76000"/>
            </a:schemeClr>
          </a:solidFill>
        </p:spPr>
        <p:txBody>
          <a:bodyPr anchor="ctr" anchorCtr="0"/>
          <a:lstStyle>
            <a:lvl1pPr marL="0" indent="0" algn="ctr">
              <a:buNone/>
              <a:defRPr>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
        <p:nvSpPr>
          <p:cNvPr id="8" name="Text Placeholder 4"/>
          <p:cNvSpPr>
            <a:spLocks noGrp="1"/>
          </p:cNvSpPr>
          <p:nvPr>
            <p:ph type="body" sz="quarter" idx="14"/>
          </p:nvPr>
        </p:nvSpPr>
        <p:spPr>
          <a:xfrm>
            <a:off x="6835140" y="2194560"/>
            <a:ext cx="2926080" cy="2926080"/>
          </a:xfrm>
          <a:prstGeom prst="ellipse">
            <a:avLst/>
          </a:prstGeom>
          <a:solidFill>
            <a:schemeClr val="accent5">
              <a:alpha val="76000"/>
            </a:schemeClr>
          </a:solidFill>
        </p:spPr>
        <p:txBody>
          <a:bodyPr anchor="ctr" anchorCtr="0"/>
          <a:lstStyle>
            <a:lvl1pPr marL="0" indent="0" algn="ctr">
              <a:buNone/>
              <a:defRPr>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
        <p:nvSpPr>
          <p:cNvPr id="7" name="Text Placeholder 3"/>
          <p:cNvSpPr>
            <a:spLocks noGrp="1"/>
          </p:cNvSpPr>
          <p:nvPr>
            <p:ph type="body" sz="quarter" idx="13"/>
          </p:nvPr>
        </p:nvSpPr>
        <p:spPr>
          <a:xfrm>
            <a:off x="4632960" y="2194560"/>
            <a:ext cx="2926080" cy="2926080"/>
          </a:xfrm>
          <a:prstGeom prst="ellipse">
            <a:avLst/>
          </a:prstGeom>
          <a:solidFill>
            <a:schemeClr val="accent4">
              <a:alpha val="76000"/>
            </a:schemeClr>
          </a:solidFill>
        </p:spPr>
        <p:txBody>
          <a:bodyPr anchor="ctr" anchorCtr="0"/>
          <a:lstStyle>
            <a:lvl1pPr marL="0" indent="0" algn="ctr">
              <a:buNone/>
              <a:defRPr>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
        <p:nvSpPr>
          <p:cNvPr id="6" name="Text Placeholder 2"/>
          <p:cNvSpPr>
            <a:spLocks noGrp="1"/>
          </p:cNvSpPr>
          <p:nvPr>
            <p:ph type="body" sz="quarter" idx="12"/>
          </p:nvPr>
        </p:nvSpPr>
        <p:spPr>
          <a:xfrm>
            <a:off x="2430780" y="2194560"/>
            <a:ext cx="2926080" cy="2926080"/>
          </a:xfrm>
          <a:prstGeom prst="ellipse">
            <a:avLst/>
          </a:prstGeom>
          <a:solidFill>
            <a:schemeClr val="accent3">
              <a:alpha val="76000"/>
            </a:schemeClr>
          </a:solidFill>
        </p:spPr>
        <p:txBody>
          <a:bodyPr anchor="ctr" anchorCtr="0"/>
          <a:lstStyle>
            <a:lvl1pPr marL="0" indent="0" algn="ctr">
              <a:buNone/>
              <a:defRPr>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
        <p:nvSpPr>
          <p:cNvPr id="5" name="Text Placeholder 1"/>
          <p:cNvSpPr>
            <a:spLocks noGrp="1"/>
          </p:cNvSpPr>
          <p:nvPr>
            <p:ph type="body" sz="quarter" idx="11"/>
          </p:nvPr>
        </p:nvSpPr>
        <p:spPr>
          <a:xfrm>
            <a:off x="228600" y="2194560"/>
            <a:ext cx="2926080" cy="2926080"/>
          </a:xfrm>
          <a:prstGeom prst="ellipse">
            <a:avLst/>
          </a:prstGeom>
          <a:solidFill>
            <a:schemeClr val="accent2">
              <a:alpha val="76000"/>
            </a:schemeClr>
          </a:solidFill>
        </p:spPr>
        <p:txBody>
          <a:bodyPr anchor="ctr" anchorCtr="0"/>
          <a:lstStyle>
            <a:lvl1pPr marL="0" indent="0" algn="ctr">
              <a:buNone/>
              <a:defRPr>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Tree>
    <p:extLst>
      <p:ext uri="{BB962C8B-B14F-4D97-AF65-F5344CB8AC3E}">
        <p14:creationId xmlns:p14="http://schemas.microsoft.com/office/powerpoint/2010/main" val="34736646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10"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8" grpId="0" animBg="1">
        <p:tmplLst>
          <p:tmpl>
            <p:tnLst>
              <p:par>
                <p:cTn presetID="10"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7" grpId="0" animBg="1">
        <p:tmplLst>
          <p:tmpl>
            <p:tnLst>
              <p:par>
                <p:cTn presetID="10"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6" grpId="0" animBg="1">
        <p:tmplLst>
          <p:tmpl>
            <p:tnLst>
              <p:par>
                <p:cTn presetID="10"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5" grpId="0" animBg="1">
        <p:tmplLst>
          <p:tmpl>
            <p:tnLst>
              <p:par>
                <p:cTn presetID="10"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trong Argument or Poi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Footer Placeholder 2"/>
          <p:cNvSpPr>
            <a:spLocks noGrp="1"/>
          </p:cNvSpPr>
          <p:nvPr>
            <p:ph type="ftr" sz="quarter" idx="10"/>
          </p:nvPr>
        </p:nvSpPr>
        <p:spPr/>
        <p:txBody>
          <a:bodyPr/>
          <a:lstStyle/>
          <a:p>
            <a:r>
              <a:rPr lang="en-CA"/>
              <a:t>Roads Committee Meeting - January 2022</a:t>
            </a:r>
            <a:endParaRPr lang="en-CA" dirty="0"/>
          </a:p>
        </p:txBody>
      </p:sp>
      <p:sp>
        <p:nvSpPr>
          <p:cNvPr id="5" name="Picture Placeholder 4"/>
          <p:cNvSpPr>
            <a:spLocks noGrp="1"/>
          </p:cNvSpPr>
          <p:nvPr>
            <p:ph type="pic" sz="quarter" idx="11"/>
          </p:nvPr>
        </p:nvSpPr>
        <p:spPr>
          <a:xfrm>
            <a:off x="0" y="914400"/>
            <a:ext cx="12192000" cy="5257800"/>
          </a:xfrm>
        </p:spPr>
        <p:txBody>
          <a:bodyPr/>
          <a:lstStyle/>
          <a:p>
            <a:r>
              <a:rPr lang="en-US"/>
              <a:t>Click icon to add picture</a:t>
            </a:r>
            <a:endParaRPr lang="en-CA"/>
          </a:p>
        </p:txBody>
      </p:sp>
      <p:sp>
        <p:nvSpPr>
          <p:cNvPr id="7" name="Text Placeholder 6"/>
          <p:cNvSpPr>
            <a:spLocks noGrp="1"/>
          </p:cNvSpPr>
          <p:nvPr>
            <p:ph type="body" sz="quarter" idx="12"/>
          </p:nvPr>
        </p:nvSpPr>
        <p:spPr>
          <a:xfrm>
            <a:off x="3162300" y="1981200"/>
            <a:ext cx="5867400" cy="2514600"/>
          </a:xfrm>
          <a:solidFill>
            <a:schemeClr val="accent1"/>
          </a:solidFill>
          <a:ln>
            <a:solidFill>
              <a:schemeClr val="bg1"/>
            </a:solidFill>
          </a:ln>
        </p:spPr>
        <p:txBody>
          <a:bodyPr anchor="ctr" anchorCtr="0"/>
          <a:lstStyle>
            <a:lvl1pPr marL="0" indent="0" algn="ctr">
              <a:buNone/>
              <a:defRPr>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Tree>
    <p:extLst>
      <p:ext uri="{BB962C8B-B14F-4D97-AF65-F5344CB8AC3E}">
        <p14:creationId xmlns:p14="http://schemas.microsoft.com/office/powerpoint/2010/main" val="29218200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tmplLst>
          <p:tmpl>
            <p:tnLst>
              <p:par>
                <p:cTn presetID="42"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1000"/>
                        <p:tgtEl>
                          <p:spTgt spid="7"/>
                        </p:tgtEl>
                      </p:cBhvr>
                    </p:animEffect>
                    <p:anim calcmode="lin" valueType="num">
                      <p:cBhvr>
                        <p:cTn dur="1000" fill="hold"/>
                        <p:tgtEl>
                          <p:spTgt spid="7"/>
                        </p:tgtEl>
                        <p:attrNameLst>
                          <p:attrName>ppt_x</p:attrName>
                        </p:attrNameLst>
                      </p:cBhvr>
                      <p:tavLst>
                        <p:tav tm="0">
                          <p:val>
                            <p:strVal val="#ppt_x"/>
                          </p:val>
                        </p:tav>
                        <p:tav tm="100000">
                          <p:val>
                            <p:strVal val="#ppt_x"/>
                          </p:val>
                        </p:tav>
                      </p:tavLst>
                    </p:anim>
                    <p:anim calcmode="lin" valueType="num">
                      <p:cBhvr>
                        <p:cTn dur="1000" fill="hold"/>
                        <p:tgtEl>
                          <p:spTgt spid="7"/>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itle Slide">
  <p:cSld name="1_Title Slide">
    <p:spTree>
      <p:nvGrpSpPr>
        <p:cNvPr id="1" name="Shape 14"/>
        <p:cNvGrpSpPr/>
        <p:nvPr/>
      </p:nvGrpSpPr>
      <p:grpSpPr>
        <a:xfrm>
          <a:off x="0" y="0"/>
          <a:ext cx="0" cy="0"/>
          <a:chOff x="0" y="0"/>
          <a:chExt cx="0" cy="0"/>
        </a:xfrm>
      </p:grpSpPr>
      <p:sp>
        <p:nvSpPr>
          <p:cNvPr id="15" name="Google Shape;15;p27"/>
          <p:cNvSpPr>
            <a:spLocks noGrp="1"/>
          </p:cNvSpPr>
          <p:nvPr>
            <p:ph type="pic" idx="2"/>
          </p:nvPr>
        </p:nvSpPr>
        <p:spPr>
          <a:xfrm>
            <a:off x="0" y="0"/>
            <a:ext cx="12192000" cy="6858000"/>
          </a:xfrm>
          <a:prstGeom prst="rect">
            <a:avLst/>
          </a:prstGeom>
          <a:solidFill>
            <a:srgbClr val="D3F8FF"/>
          </a:solidFill>
          <a:ln>
            <a:noFill/>
          </a:ln>
        </p:spPr>
        <p:txBody>
          <a:bodyPr spcFirstLastPara="1" wrap="square" lIns="182875" tIns="182875" rIns="182875" bIns="182875" anchor="t" anchorCtr="0">
            <a:normAutofit/>
          </a:bodyPr>
          <a:lstStyle>
            <a:lvl1pPr marR="0" lvl="0" algn="l" rtl="0">
              <a:lnSpc>
                <a:spcPct val="90000"/>
              </a:lnSpc>
              <a:spcBef>
                <a:spcPts val="600"/>
              </a:spcBef>
              <a:spcAft>
                <a:spcPts val="0"/>
              </a:spcAft>
              <a:buClr>
                <a:srgbClr val="595959"/>
              </a:buClr>
              <a:buSzPts val="2400"/>
              <a:buFont typeface="Arial"/>
              <a:buChar char="•"/>
              <a:defRPr sz="2400" b="0" i="0" u="none" strike="noStrike" cap="none">
                <a:solidFill>
                  <a:srgbClr val="595959"/>
                </a:solidFill>
                <a:latin typeface="Calibri"/>
                <a:ea typeface="Calibri"/>
                <a:cs typeface="Calibri"/>
                <a:sym typeface="Calibri"/>
              </a:defRPr>
            </a:lvl1pPr>
            <a:lvl2pPr marR="0" lvl="1" algn="l" rtl="0">
              <a:lnSpc>
                <a:spcPct val="90000"/>
              </a:lnSpc>
              <a:spcBef>
                <a:spcPts val="6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2pPr>
            <a:lvl3pPr marR="0" lvl="2" algn="l" rtl="0">
              <a:lnSpc>
                <a:spcPct val="90000"/>
              </a:lnSpc>
              <a:spcBef>
                <a:spcPts val="600"/>
              </a:spcBef>
              <a:spcAft>
                <a:spcPts val="0"/>
              </a:spcAft>
              <a:buClr>
                <a:srgbClr val="595959"/>
              </a:buClr>
              <a:buSzPts val="1800"/>
              <a:buFont typeface="Arial"/>
              <a:buChar char="•"/>
              <a:defRPr sz="1800" b="0" i="0" u="none" strike="noStrike" cap="none">
                <a:solidFill>
                  <a:srgbClr val="595959"/>
                </a:solidFill>
                <a:latin typeface="Calibri"/>
                <a:ea typeface="Calibri"/>
                <a:cs typeface="Calibri"/>
                <a:sym typeface="Calibri"/>
              </a:defRPr>
            </a:lvl3pPr>
            <a:lvl4pPr marR="0" lvl="3" algn="l" rtl="0">
              <a:lnSpc>
                <a:spcPct val="90000"/>
              </a:lnSpc>
              <a:spcBef>
                <a:spcPts val="600"/>
              </a:spcBef>
              <a:spcAft>
                <a:spcPts val="0"/>
              </a:spcAft>
              <a:buClr>
                <a:srgbClr val="595959"/>
              </a:buClr>
              <a:buSzPts val="1600"/>
              <a:buFont typeface="Arial"/>
              <a:buChar char="•"/>
              <a:defRPr sz="1600" b="0" i="0" u="none" strike="noStrike" cap="none">
                <a:solidFill>
                  <a:srgbClr val="595959"/>
                </a:solidFill>
                <a:latin typeface="Calibri"/>
                <a:ea typeface="Calibri"/>
                <a:cs typeface="Calibri"/>
                <a:sym typeface="Calibri"/>
              </a:defRPr>
            </a:lvl4pPr>
            <a:lvl5pPr marR="0" lvl="4" algn="l" rtl="0">
              <a:lnSpc>
                <a:spcPct val="90000"/>
              </a:lnSpc>
              <a:spcBef>
                <a:spcPts val="600"/>
              </a:spcBef>
              <a:spcAft>
                <a:spcPts val="0"/>
              </a:spcAft>
              <a:buClr>
                <a:srgbClr val="595959"/>
              </a:buClr>
              <a:buSzPts val="1600"/>
              <a:buFont typeface="Arial"/>
              <a:buChar char="•"/>
              <a:defRPr sz="1600" b="0" i="0" u="none" strike="noStrike" cap="none">
                <a:solidFill>
                  <a:srgbClr val="595959"/>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16" name="Google Shape;16;p27"/>
          <p:cNvSpPr txBox="1">
            <a:spLocks noGrp="1"/>
          </p:cNvSpPr>
          <p:nvPr>
            <p:ph type="subTitle" idx="1"/>
          </p:nvPr>
        </p:nvSpPr>
        <p:spPr>
          <a:xfrm>
            <a:off x="0" y="3657600"/>
            <a:ext cx="8039100" cy="838200"/>
          </a:xfrm>
          <a:prstGeom prst="rect">
            <a:avLst/>
          </a:prstGeom>
          <a:solidFill>
            <a:srgbClr val="004958">
              <a:alpha val="63529"/>
            </a:srgbClr>
          </a:solidFill>
          <a:ln>
            <a:noFill/>
          </a:ln>
        </p:spPr>
        <p:txBody>
          <a:bodyPr spcFirstLastPara="1" wrap="square" lIns="914400" tIns="182875" rIns="182875" bIns="182875" anchor="ctr" anchorCtr="0">
            <a:noAutofit/>
          </a:bodyPr>
          <a:lstStyle>
            <a:lvl1pPr lvl="0" algn="l">
              <a:lnSpc>
                <a:spcPct val="90000"/>
              </a:lnSpc>
              <a:spcBef>
                <a:spcPts val="600"/>
              </a:spcBef>
              <a:spcAft>
                <a:spcPts val="0"/>
              </a:spcAft>
              <a:buClr>
                <a:schemeClr val="lt1"/>
              </a:buClr>
              <a:buSzPts val="2400"/>
              <a:buNone/>
              <a:defRPr sz="2400">
                <a:solidFill>
                  <a:schemeClr val="lt1"/>
                </a:solidFill>
              </a:defRPr>
            </a:lvl1pPr>
            <a:lvl2pPr lvl="1" algn="ctr">
              <a:lnSpc>
                <a:spcPct val="90000"/>
              </a:lnSpc>
              <a:spcBef>
                <a:spcPts val="600"/>
              </a:spcBef>
              <a:spcAft>
                <a:spcPts val="0"/>
              </a:spcAft>
              <a:buClr>
                <a:srgbClr val="595959"/>
              </a:buClr>
              <a:buSzPts val="2000"/>
              <a:buNone/>
              <a:defRPr sz="2000"/>
            </a:lvl2pPr>
            <a:lvl3pPr lvl="2" algn="ctr">
              <a:lnSpc>
                <a:spcPct val="90000"/>
              </a:lnSpc>
              <a:spcBef>
                <a:spcPts val="600"/>
              </a:spcBef>
              <a:spcAft>
                <a:spcPts val="0"/>
              </a:spcAft>
              <a:buClr>
                <a:srgbClr val="595959"/>
              </a:buClr>
              <a:buSzPts val="1800"/>
              <a:buNone/>
              <a:defRPr sz="1800"/>
            </a:lvl3pPr>
            <a:lvl4pPr lvl="3" algn="ctr">
              <a:lnSpc>
                <a:spcPct val="90000"/>
              </a:lnSpc>
              <a:spcBef>
                <a:spcPts val="600"/>
              </a:spcBef>
              <a:spcAft>
                <a:spcPts val="0"/>
              </a:spcAft>
              <a:buClr>
                <a:srgbClr val="595959"/>
              </a:buClr>
              <a:buSzPts val="1600"/>
              <a:buNone/>
              <a:defRPr sz="1600"/>
            </a:lvl4pPr>
            <a:lvl5pPr lvl="4" algn="ctr">
              <a:lnSpc>
                <a:spcPct val="90000"/>
              </a:lnSpc>
              <a:spcBef>
                <a:spcPts val="600"/>
              </a:spcBef>
              <a:spcAft>
                <a:spcPts val="0"/>
              </a:spcAft>
              <a:buClr>
                <a:srgbClr val="595959"/>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7" name="Google Shape;17;p27"/>
          <p:cNvSpPr txBox="1">
            <a:spLocks noGrp="1"/>
          </p:cNvSpPr>
          <p:nvPr>
            <p:ph type="ctrTitle"/>
          </p:nvPr>
        </p:nvSpPr>
        <p:spPr>
          <a:xfrm>
            <a:off x="0" y="1981200"/>
            <a:ext cx="9982200" cy="1676400"/>
          </a:xfrm>
          <a:prstGeom prst="rect">
            <a:avLst/>
          </a:prstGeom>
          <a:solidFill>
            <a:schemeClr val="accent1">
              <a:alpha val="63529"/>
            </a:schemeClr>
          </a:solidFill>
          <a:ln w="12700" cap="flat" cmpd="sng">
            <a:solidFill>
              <a:schemeClr val="lt1"/>
            </a:solidFill>
            <a:prstDash val="solid"/>
            <a:round/>
            <a:headEnd type="none" w="sm" len="sm"/>
            <a:tailEnd type="none" w="sm" len="sm"/>
          </a:ln>
        </p:spPr>
        <p:txBody>
          <a:bodyPr spcFirstLastPara="1" wrap="square" lIns="914400" tIns="228600" rIns="228600" bIns="228600" anchor="ctr" anchorCtr="0">
            <a:noAutofit/>
          </a:bodyPr>
          <a:lstStyle>
            <a:lvl1pPr lvl="0" algn="l">
              <a:lnSpc>
                <a:spcPct val="90000"/>
              </a:lnSpc>
              <a:spcBef>
                <a:spcPts val="0"/>
              </a:spcBef>
              <a:spcAft>
                <a:spcPts val="0"/>
              </a:spcAft>
              <a:buClr>
                <a:schemeClr val="lt1"/>
              </a:buClr>
              <a:buSzPts val="4800"/>
              <a:buFont typeface="Calibri"/>
              <a:buNone/>
              <a:defRPr sz="4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27"/>
          <p:cNvSpPr txBox="1">
            <a:spLocks noGrp="1"/>
          </p:cNvSpPr>
          <p:nvPr>
            <p:ph type="body" idx="3"/>
          </p:nvPr>
        </p:nvSpPr>
        <p:spPr>
          <a:xfrm>
            <a:off x="0" y="4495800"/>
            <a:ext cx="4191000" cy="558800"/>
          </a:xfrm>
          <a:prstGeom prst="rect">
            <a:avLst/>
          </a:prstGeom>
          <a:solidFill>
            <a:schemeClr val="dk1">
              <a:alpha val="75294"/>
            </a:schemeClr>
          </a:solidFill>
          <a:ln>
            <a:noFill/>
          </a:ln>
        </p:spPr>
        <p:txBody>
          <a:bodyPr spcFirstLastPara="1" wrap="square" lIns="914400" tIns="182875" rIns="182875" bIns="182875" anchor="t" anchorCtr="0">
            <a:noAutofit/>
          </a:bodyPr>
          <a:lstStyle>
            <a:lvl1pPr marL="457200" lvl="0" indent="-228600" algn="l">
              <a:lnSpc>
                <a:spcPct val="90000"/>
              </a:lnSpc>
              <a:spcBef>
                <a:spcPts val="600"/>
              </a:spcBef>
              <a:spcAft>
                <a:spcPts val="0"/>
              </a:spcAft>
              <a:buClr>
                <a:schemeClr val="lt1"/>
              </a:buClr>
              <a:buSzPts val="1800"/>
              <a:buNone/>
              <a:defRPr sz="1800">
                <a:solidFill>
                  <a:schemeClr val="lt1"/>
                </a:solidFill>
              </a:defRPr>
            </a:lvl1pPr>
            <a:lvl2pPr marL="914400" lvl="1" indent="-228600" algn="l">
              <a:lnSpc>
                <a:spcPct val="90000"/>
              </a:lnSpc>
              <a:spcBef>
                <a:spcPts val="600"/>
              </a:spcBef>
              <a:spcAft>
                <a:spcPts val="0"/>
              </a:spcAft>
              <a:buClr>
                <a:srgbClr val="595959"/>
              </a:buClr>
              <a:buSzPts val="2000"/>
              <a:buNone/>
              <a:defRPr/>
            </a:lvl2pPr>
            <a:lvl3pPr marL="1371600" lvl="2" indent="-228600" algn="l">
              <a:lnSpc>
                <a:spcPct val="90000"/>
              </a:lnSpc>
              <a:spcBef>
                <a:spcPts val="600"/>
              </a:spcBef>
              <a:spcAft>
                <a:spcPts val="0"/>
              </a:spcAft>
              <a:buClr>
                <a:srgbClr val="595959"/>
              </a:buClr>
              <a:buSzPts val="1800"/>
              <a:buNone/>
              <a:defRPr/>
            </a:lvl3pPr>
            <a:lvl4pPr marL="1828800" lvl="3" indent="-228600" algn="l">
              <a:lnSpc>
                <a:spcPct val="90000"/>
              </a:lnSpc>
              <a:spcBef>
                <a:spcPts val="600"/>
              </a:spcBef>
              <a:spcAft>
                <a:spcPts val="0"/>
              </a:spcAft>
              <a:buClr>
                <a:srgbClr val="595959"/>
              </a:buClr>
              <a:buSzPts val="1600"/>
              <a:buNone/>
              <a:defRPr/>
            </a:lvl4pPr>
            <a:lvl5pPr marL="2286000" lvl="4" indent="-228600" algn="l">
              <a:lnSpc>
                <a:spcPct val="90000"/>
              </a:lnSpc>
              <a:spcBef>
                <a:spcPts val="600"/>
              </a:spcBef>
              <a:spcAft>
                <a:spcPts val="0"/>
              </a:spcAft>
              <a:buClr>
                <a:srgbClr val="595959"/>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5574557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24"/>
        <p:cNvGrpSpPr/>
        <p:nvPr/>
      </p:nvGrpSpPr>
      <p:grpSpPr>
        <a:xfrm>
          <a:off x="0" y="0"/>
          <a:ext cx="0" cy="0"/>
          <a:chOff x="0" y="0"/>
          <a:chExt cx="0" cy="0"/>
        </a:xfrm>
      </p:grpSpPr>
      <p:sp>
        <p:nvSpPr>
          <p:cNvPr id="25" name="Google Shape;25;p29"/>
          <p:cNvSpPr txBox="1">
            <a:spLocks noGrp="1"/>
          </p:cNvSpPr>
          <p:nvPr>
            <p:ph type="title"/>
          </p:nvPr>
        </p:nvSpPr>
        <p:spPr>
          <a:xfrm>
            <a:off x="0" y="0"/>
            <a:ext cx="12192000" cy="914400"/>
          </a:xfrm>
          <a:prstGeom prst="rect">
            <a:avLst/>
          </a:prstGeom>
          <a:solidFill>
            <a:schemeClr val="accent1"/>
          </a:solidFill>
          <a:ln>
            <a:noFill/>
          </a:ln>
        </p:spPr>
        <p:txBody>
          <a:bodyPr spcFirstLastPara="1" wrap="square" lIns="228600" tIns="228600" rIns="228600" bIns="228600" anchor="ctr" anchorCtr="0">
            <a:no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9"/>
          <p:cNvSpPr txBox="1">
            <a:spLocks noGrp="1"/>
          </p:cNvSpPr>
          <p:nvPr>
            <p:ph type="body" idx="1"/>
          </p:nvPr>
        </p:nvSpPr>
        <p:spPr>
          <a:xfrm>
            <a:off x="228600" y="1143000"/>
            <a:ext cx="11734800" cy="5029200"/>
          </a:xfrm>
          <a:prstGeom prst="rect">
            <a:avLst/>
          </a:prstGeom>
          <a:noFill/>
          <a:ln>
            <a:noFill/>
          </a:ln>
        </p:spPr>
        <p:txBody>
          <a:bodyPr spcFirstLastPara="1" wrap="square" lIns="182875" tIns="182875" rIns="182875" bIns="182875" anchor="t" anchorCtr="0">
            <a:normAutofit/>
          </a:bodyPr>
          <a:lstStyle>
            <a:lvl1pPr marL="457200" lvl="0" indent="-342900" algn="l">
              <a:lnSpc>
                <a:spcPct val="90000"/>
              </a:lnSpc>
              <a:spcBef>
                <a:spcPts val="600"/>
              </a:spcBef>
              <a:spcAft>
                <a:spcPts val="0"/>
              </a:spcAft>
              <a:buClr>
                <a:srgbClr val="595959"/>
              </a:buClr>
              <a:buSzPts val="1800"/>
              <a:buChar char="•"/>
              <a:defRPr/>
            </a:lvl1pPr>
            <a:lvl2pPr marL="914400" lvl="1" indent="-342900" algn="l">
              <a:lnSpc>
                <a:spcPct val="90000"/>
              </a:lnSpc>
              <a:spcBef>
                <a:spcPts val="600"/>
              </a:spcBef>
              <a:spcAft>
                <a:spcPts val="0"/>
              </a:spcAft>
              <a:buClr>
                <a:srgbClr val="595959"/>
              </a:buClr>
              <a:buSzPts val="1800"/>
              <a:buChar char="•"/>
              <a:defRPr/>
            </a:lvl2pPr>
            <a:lvl3pPr marL="1371600" lvl="2" indent="-342900" algn="l">
              <a:lnSpc>
                <a:spcPct val="90000"/>
              </a:lnSpc>
              <a:spcBef>
                <a:spcPts val="600"/>
              </a:spcBef>
              <a:spcAft>
                <a:spcPts val="0"/>
              </a:spcAft>
              <a:buClr>
                <a:srgbClr val="595959"/>
              </a:buClr>
              <a:buSzPts val="1800"/>
              <a:buChar char="•"/>
              <a:defRPr/>
            </a:lvl3pPr>
            <a:lvl4pPr marL="1828800" lvl="3" indent="-342900" algn="l">
              <a:lnSpc>
                <a:spcPct val="90000"/>
              </a:lnSpc>
              <a:spcBef>
                <a:spcPts val="600"/>
              </a:spcBef>
              <a:spcAft>
                <a:spcPts val="0"/>
              </a:spcAft>
              <a:buClr>
                <a:srgbClr val="595959"/>
              </a:buClr>
              <a:buSzPts val="1800"/>
              <a:buChar char="•"/>
              <a:defRPr/>
            </a:lvl4pPr>
            <a:lvl5pPr marL="2286000" lvl="4" indent="-342900" algn="l">
              <a:lnSpc>
                <a:spcPct val="90000"/>
              </a:lnSpc>
              <a:spcBef>
                <a:spcPts val="600"/>
              </a:spcBef>
              <a:spcAft>
                <a:spcPts val="0"/>
              </a:spcAft>
              <a:buClr>
                <a:srgbClr val="59595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29"/>
          <p:cNvSpPr txBox="1">
            <a:spLocks noGrp="1"/>
          </p:cNvSpPr>
          <p:nvPr>
            <p:ph type="ftr" idx="11"/>
          </p:nvPr>
        </p:nvSpPr>
        <p:spPr>
          <a:xfrm>
            <a:off x="228600" y="6400800"/>
            <a:ext cx="7810500" cy="2286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CA"/>
              <a:t>Roads Committee Meeting - January 2022</a:t>
            </a:r>
            <a:endParaRPr dirty="0"/>
          </a:p>
        </p:txBody>
      </p:sp>
    </p:spTree>
    <p:extLst>
      <p:ext uri="{BB962C8B-B14F-4D97-AF65-F5344CB8AC3E}">
        <p14:creationId xmlns:p14="http://schemas.microsoft.com/office/powerpoint/2010/main" val="35796755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Photo with Caption">
  <p:cSld name="1_Photo with Caption">
    <p:spTree>
      <p:nvGrpSpPr>
        <p:cNvPr id="1" name="Shape 59"/>
        <p:cNvGrpSpPr/>
        <p:nvPr/>
      </p:nvGrpSpPr>
      <p:grpSpPr>
        <a:xfrm>
          <a:off x="0" y="0"/>
          <a:ext cx="0" cy="0"/>
          <a:chOff x="0" y="0"/>
          <a:chExt cx="0" cy="0"/>
        </a:xfrm>
      </p:grpSpPr>
      <p:sp>
        <p:nvSpPr>
          <p:cNvPr id="60" name="Google Shape;60;p36"/>
          <p:cNvSpPr>
            <a:spLocks noGrp="1"/>
          </p:cNvSpPr>
          <p:nvPr>
            <p:ph type="pic" idx="2"/>
          </p:nvPr>
        </p:nvSpPr>
        <p:spPr>
          <a:xfrm>
            <a:off x="0" y="0"/>
            <a:ext cx="12192000" cy="6858000"/>
          </a:xfrm>
          <a:prstGeom prst="rect">
            <a:avLst/>
          </a:prstGeom>
          <a:solidFill>
            <a:srgbClr val="D3F8FF"/>
          </a:solidFill>
          <a:ln>
            <a:noFill/>
          </a:ln>
        </p:spPr>
        <p:txBody>
          <a:bodyPr spcFirstLastPara="1" wrap="square" lIns="182875" tIns="182875" rIns="182875" bIns="182875" anchor="t" anchorCtr="0">
            <a:normAutofit/>
          </a:bodyPr>
          <a:lstStyle>
            <a:lvl1pPr marR="0" lvl="0" algn="l" rtl="0">
              <a:lnSpc>
                <a:spcPct val="90000"/>
              </a:lnSpc>
              <a:spcBef>
                <a:spcPts val="600"/>
              </a:spcBef>
              <a:spcAft>
                <a:spcPts val="0"/>
              </a:spcAft>
              <a:buClr>
                <a:srgbClr val="595959"/>
              </a:buClr>
              <a:buSzPts val="2400"/>
              <a:buFont typeface="Arial"/>
              <a:buChar char="•"/>
              <a:defRPr sz="2400" b="0" i="0" u="none" strike="noStrike" cap="none">
                <a:solidFill>
                  <a:srgbClr val="595959"/>
                </a:solidFill>
                <a:latin typeface="Calibri"/>
                <a:ea typeface="Calibri"/>
                <a:cs typeface="Calibri"/>
                <a:sym typeface="Calibri"/>
              </a:defRPr>
            </a:lvl1pPr>
            <a:lvl2pPr marR="0" lvl="1" algn="l" rtl="0">
              <a:lnSpc>
                <a:spcPct val="90000"/>
              </a:lnSpc>
              <a:spcBef>
                <a:spcPts val="6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2pPr>
            <a:lvl3pPr marR="0" lvl="2" algn="l" rtl="0">
              <a:lnSpc>
                <a:spcPct val="90000"/>
              </a:lnSpc>
              <a:spcBef>
                <a:spcPts val="600"/>
              </a:spcBef>
              <a:spcAft>
                <a:spcPts val="0"/>
              </a:spcAft>
              <a:buClr>
                <a:srgbClr val="595959"/>
              </a:buClr>
              <a:buSzPts val="1800"/>
              <a:buFont typeface="Arial"/>
              <a:buChar char="•"/>
              <a:defRPr sz="1800" b="0" i="0" u="none" strike="noStrike" cap="none">
                <a:solidFill>
                  <a:srgbClr val="595959"/>
                </a:solidFill>
                <a:latin typeface="Calibri"/>
                <a:ea typeface="Calibri"/>
                <a:cs typeface="Calibri"/>
                <a:sym typeface="Calibri"/>
              </a:defRPr>
            </a:lvl3pPr>
            <a:lvl4pPr marR="0" lvl="3" algn="l" rtl="0">
              <a:lnSpc>
                <a:spcPct val="90000"/>
              </a:lnSpc>
              <a:spcBef>
                <a:spcPts val="600"/>
              </a:spcBef>
              <a:spcAft>
                <a:spcPts val="0"/>
              </a:spcAft>
              <a:buClr>
                <a:srgbClr val="595959"/>
              </a:buClr>
              <a:buSzPts val="1600"/>
              <a:buFont typeface="Arial"/>
              <a:buChar char="•"/>
              <a:defRPr sz="1600" b="0" i="0" u="none" strike="noStrike" cap="none">
                <a:solidFill>
                  <a:srgbClr val="595959"/>
                </a:solidFill>
                <a:latin typeface="Calibri"/>
                <a:ea typeface="Calibri"/>
                <a:cs typeface="Calibri"/>
                <a:sym typeface="Calibri"/>
              </a:defRPr>
            </a:lvl4pPr>
            <a:lvl5pPr marR="0" lvl="4" algn="l" rtl="0">
              <a:lnSpc>
                <a:spcPct val="90000"/>
              </a:lnSpc>
              <a:spcBef>
                <a:spcPts val="600"/>
              </a:spcBef>
              <a:spcAft>
                <a:spcPts val="0"/>
              </a:spcAft>
              <a:buClr>
                <a:srgbClr val="595959"/>
              </a:buClr>
              <a:buSzPts val="1600"/>
              <a:buFont typeface="Arial"/>
              <a:buChar char="•"/>
              <a:defRPr sz="1600" b="0" i="0" u="none" strike="noStrike" cap="none">
                <a:solidFill>
                  <a:srgbClr val="595959"/>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1" name="Google Shape;61;p36"/>
          <p:cNvSpPr txBox="1">
            <a:spLocks noGrp="1"/>
          </p:cNvSpPr>
          <p:nvPr>
            <p:ph type="title"/>
          </p:nvPr>
        </p:nvSpPr>
        <p:spPr>
          <a:xfrm>
            <a:off x="0" y="4419600"/>
            <a:ext cx="9982200" cy="914400"/>
          </a:xfrm>
          <a:prstGeom prst="rect">
            <a:avLst/>
          </a:prstGeom>
          <a:solidFill>
            <a:schemeClr val="dk1">
              <a:alpha val="63529"/>
            </a:schemeClr>
          </a:solidFill>
          <a:ln>
            <a:noFill/>
          </a:ln>
        </p:spPr>
        <p:txBody>
          <a:bodyPr spcFirstLastPara="1" wrap="square" lIns="914400" tIns="228600" rIns="228600" bIns="228600" anchor="ctr" anchorCtr="0">
            <a:noAutofit/>
          </a:bodyPr>
          <a:lstStyle>
            <a:lvl1pPr lvl="0" algn="l">
              <a:lnSpc>
                <a:spcPct val="90000"/>
              </a:lnSpc>
              <a:spcBef>
                <a:spcPts val="0"/>
              </a:spcBef>
              <a:spcAft>
                <a:spcPts val="0"/>
              </a:spcAft>
              <a:buClr>
                <a:schemeClr val="lt1"/>
              </a:buClr>
              <a:buSzPts val="2000"/>
              <a:buFont typeface="Calibri"/>
              <a:buNone/>
              <a:defRPr sz="200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36"/>
          <p:cNvSpPr txBox="1">
            <a:spLocks noGrp="1"/>
          </p:cNvSpPr>
          <p:nvPr>
            <p:ph type="ftr" idx="11"/>
          </p:nvPr>
        </p:nvSpPr>
        <p:spPr>
          <a:xfrm>
            <a:off x="228600" y="6400800"/>
            <a:ext cx="7810500" cy="2286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rgbClr val="D8D8D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CA"/>
              <a:t>Roads Committee Meeting - January 2022</a:t>
            </a:r>
            <a:endParaRPr/>
          </a:p>
        </p:txBody>
      </p:sp>
    </p:spTree>
    <p:extLst>
      <p:ext uri="{BB962C8B-B14F-4D97-AF65-F5344CB8AC3E}">
        <p14:creationId xmlns:p14="http://schemas.microsoft.com/office/powerpoint/2010/main" val="20007682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a:xfrm>
            <a:off x="228600" y="1143000"/>
            <a:ext cx="1173480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Footer Placeholder 6"/>
          <p:cNvSpPr>
            <a:spLocks noGrp="1"/>
          </p:cNvSpPr>
          <p:nvPr>
            <p:ph type="ftr" sz="quarter" idx="10"/>
          </p:nvPr>
        </p:nvSpPr>
        <p:spPr/>
        <p:txBody>
          <a:bodyPr/>
          <a:lstStyle/>
          <a:p>
            <a:r>
              <a:rPr lang="en-CA"/>
              <a:t>Roads Committee Meeting - January 2022</a:t>
            </a:r>
            <a:endParaRPr lang="en-CA" dirty="0"/>
          </a:p>
        </p:txBody>
      </p:sp>
    </p:spTree>
    <p:extLst>
      <p:ext uri="{BB962C8B-B14F-4D97-AF65-F5344CB8AC3E}">
        <p14:creationId xmlns:p14="http://schemas.microsoft.com/office/powerpoint/2010/main" val="32772249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with sid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a:xfrm>
            <a:off x="4114800" y="1143000"/>
            <a:ext cx="784860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Footer Placeholder 6"/>
          <p:cNvSpPr>
            <a:spLocks noGrp="1"/>
          </p:cNvSpPr>
          <p:nvPr>
            <p:ph type="ftr" sz="quarter" idx="10"/>
          </p:nvPr>
        </p:nvSpPr>
        <p:spPr/>
        <p:txBody>
          <a:bodyPr/>
          <a:lstStyle/>
          <a:p>
            <a:r>
              <a:rPr lang="en-CA"/>
              <a:t>Roads Committee Meeting - January 2022</a:t>
            </a:r>
            <a:endParaRPr lang="en-CA" dirty="0"/>
          </a:p>
        </p:txBody>
      </p:sp>
      <p:sp>
        <p:nvSpPr>
          <p:cNvPr id="5" name="Picture Placeholder 4"/>
          <p:cNvSpPr>
            <a:spLocks noGrp="1"/>
          </p:cNvSpPr>
          <p:nvPr>
            <p:ph type="pic" sz="quarter" idx="11"/>
          </p:nvPr>
        </p:nvSpPr>
        <p:spPr>
          <a:xfrm>
            <a:off x="0" y="1143000"/>
            <a:ext cx="4010025" cy="5029200"/>
          </a:xfrm>
          <a:solidFill>
            <a:schemeClr val="tx2">
              <a:lumMod val="10000"/>
              <a:lumOff val="90000"/>
            </a:schemeClr>
          </a:solidFill>
        </p:spPr>
        <p:txBody>
          <a:bodyPr/>
          <a:lstStyle/>
          <a:p>
            <a:r>
              <a:rPr lang="en-US"/>
              <a:t>Click icon to add picture</a:t>
            </a:r>
            <a:endParaRPr lang="en-CA"/>
          </a:p>
        </p:txBody>
      </p:sp>
    </p:spTree>
    <p:extLst>
      <p:ext uri="{BB962C8B-B14F-4D97-AF65-F5344CB8AC3E}">
        <p14:creationId xmlns:p14="http://schemas.microsoft.com/office/powerpoint/2010/main" val="6363438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Two Columns">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914400"/>
          </a:xfrm>
        </p:spPr>
        <p:txBody>
          <a:bodyPr/>
          <a:lstStyle/>
          <a:p>
            <a:r>
              <a:rPr lang="en-US"/>
              <a:t>Click to edit Master title style</a:t>
            </a:r>
            <a:endParaRPr lang="en-CA"/>
          </a:p>
        </p:txBody>
      </p:sp>
      <p:sp>
        <p:nvSpPr>
          <p:cNvPr id="3" name="Text Placeholder 2"/>
          <p:cNvSpPr>
            <a:spLocks noGrp="1"/>
          </p:cNvSpPr>
          <p:nvPr>
            <p:ph type="body" idx="1"/>
          </p:nvPr>
        </p:nvSpPr>
        <p:spPr>
          <a:xfrm>
            <a:off x="228600" y="1157288"/>
            <a:ext cx="58674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28600" y="2062162"/>
            <a:ext cx="5867400" cy="4110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5" name="Text Placeholder 4"/>
          <p:cNvSpPr>
            <a:spLocks noGrp="1"/>
          </p:cNvSpPr>
          <p:nvPr>
            <p:ph type="body" sz="quarter" idx="3"/>
          </p:nvPr>
        </p:nvSpPr>
        <p:spPr>
          <a:xfrm>
            <a:off x="6172200" y="1143000"/>
            <a:ext cx="57912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062162"/>
            <a:ext cx="5791200" cy="4110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0" name="Footer Placeholder 9"/>
          <p:cNvSpPr>
            <a:spLocks noGrp="1"/>
          </p:cNvSpPr>
          <p:nvPr>
            <p:ph type="ftr" sz="quarter" idx="10"/>
          </p:nvPr>
        </p:nvSpPr>
        <p:spPr/>
        <p:txBody>
          <a:bodyPr/>
          <a:lstStyle/>
          <a:p>
            <a:r>
              <a:rPr lang="en-CA"/>
              <a:t>Roads Committee Meeting - January 2022</a:t>
            </a:r>
            <a:endParaRPr lang="en-CA" dirty="0"/>
          </a:p>
        </p:txBody>
      </p:sp>
    </p:spTree>
    <p:extLst>
      <p:ext uri="{BB962C8B-B14F-4D97-AF65-F5344CB8AC3E}">
        <p14:creationId xmlns:p14="http://schemas.microsoft.com/office/powerpoint/2010/main" val="17122982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flict &amp; 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914400"/>
          </a:xfrm>
        </p:spPr>
        <p:txBody>
          <a:bodyPr/>
          <a:lstStyle/>
          <a:p>
            <a:r>
              <a:rPr lang="en-US"/>
              <a:t>Click to edit Master title style</a:t>
            </a:r>
            <a:endParaRPr lang="en-CA"/>
          </a:p>
        </p:txBody>
      </p:sp>
      <p:sp>
        <p:nvSpPr>
          <p:cNvPr id="4" name="Content Placeholder 3"/>
          <p:cNvSpPr>
            <a:spLocks noGrp="1"/>
          </p:cNvSpPr>
          <p:nvPr>
            <p:ph sz="half" idx="2"/>
          </p:nvPr>
        </p:nvSpPr>
        <p:spPr>
          <a:xfrm>
            <a:off x="0" y="1143001"/>
            <a:ext cx="6096000" cy="5029199"/>
          </a:xfrm>
          <a:solidFill>
            <a:schemeClr val="accent1"/>
          </a:solidFill>
        </p:spPr>
        <p:txBody>
          <a:bodyPr anchor="ctr" anchorCtr="0">
            <a:normAutofit/>
          </a:bodyPr>
          <a:lstStyle>
            <a:lvl1pPr>
              <a:defRPr sz="2800" b="1">
                <a:solidFill>
                  <a:schemeClr val="bg1"/>
                </a:solidFill>
              </a:defRPr>
            </a:lvl1pPr>
            <a:lvl2pPr>
              <a:defRPr sz="2400" b="1">
                <a:solidFill>
                  <a:schemeClr val="bg1"/>
                </a:solidFill>
              </a:defRPr>
            </a:lvl2pPr>
            <a:lvl3pPr>
              <a:defRPr sz="2000" b="1">
                <a:solidFill>
                  <a:schemeClr val="bg1"/>
                </a:solidFill>
              </a:defRPr>
            </a:lvl3pPr>
            <a:lvl4pPr>
              <a:defRPr sz="1800" b="1">
                <a:solidFill>
                  <a:schemeClr val="bg1"/>
                </a:solidFill>
              </a:defRPr>
            </a:lvl4pPr>
            <a:lvl5pPr>
              <a:defRPr sz="18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6" name="Content Placeholder 5"/>
          <p:cNvSpPr>
            <a:spLocks noGrp="1"/>
          </p:cNvSpPr>
          <p:nvPr>
            <p:ph sz="quarter" idx="4"/>
          </p:nvPr>
        </p:nvSpPr>
        <p:spPr>
          <a:xfrm>
            <a:off x="6096000" y="1143000"/>
            <a:ext cx="6096000" cy="5029200"/>
          </a:xfrm>
          <a:solidFill>
            <a:schemeClr val="accent5"/>
          </a:solidFill>
        </p:spPr>
        <p:txBody>
          <a:bodyPr anchor="ctr" anchorCtr="0">
            <a:normAutofit/>
          </a:bodyPr>
          <a:lstStyle>
            <a:lvl1pPr>
              <a:defRPr sz="2800" b="1">
                <a:solidFill>
                  <a:schemeClr val="bg1"/>
                </a:solidFill>
              </a:defRPr>
            </a:lvl1pPr>
            <a:lvl2pPr>
              <a:defRPr sz="2400" b="1">
                <a:solidFill>
                  <a:schemeClr val="bg1"/>
                </a:solidFill>
              </a:defRPr>
            </a:lvl2pPr>
            <a:lvl3pPr>
              <a:defRPr sz="2000" b="1">
                <a:solidFill>
                  <a:schemeClr val="bg1"/>
                </a:solidFill>
              </a:defRPr>
            </a:lvl3pPr>
            <a:lvl4pPr>
              <a:defRPr sz="1800" b="1">
                <a:solidFill>
                  <a:schemeClr val="bg1"/>
                </a:solidFill>
              </a:defRPr>
            </a:lvl4pPr>
            <a:lvl5pPr>
              <a:defRPr sz="18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0" name="Footer Placeholder 9"/>
          <p:cNvSpPr>
            <a:spLocks noGrp="1"/>
          </p:cNvSpPr>
          <p:nvPr>
            <p:ph type="ftr" sz="quarter" idx="10"/>
          </p:nvPr>
        </p:nvSpPr>
        <p:spPr/>
        <p:txBody>
          <a:bodyPr/>
          <a:lstStyle/>
          <a:p>
            <a:r>
              <a:rPr lang="en-CA"/>
              <a:t>Roads Committee Meeting - January 2022</a:t>
            </a:r>
            <a:endParaRPr lang="en-CA" dirty="0"/>
          </a:p>
        </p:txBody>
      </p:sp>
    </p:spTree>
    <p:extLst>
      <p:ext uri="{BB962C8B-B14F-4D97-AF65-F5344CB8AC3E}">
        <p14:creationId xmlns:p14="http://schemas.microsoft.com/office/powerpoint/2010/main" val="8541655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2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2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20000">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14:presetBounceEnd="20000">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14:bounceEnd="20000">
                                          <p:cBhvr additive="base">
                                            <p:cTn id="13" dur="500" fill="hold"/>
                                            <p:tgtEl>
                                              <p:spTgt spid="6"/>
                                            </p:tgtEl>
                                            <p:attrNameLst>
                                              <p:attrName>ppt_x</p:attrName>
                                            </p:attrNameLst>
                                          </p:cBhvr>
                                          <p:tavLst>
                                            <p:tav tm="0">
                                              <p:val>
                                                <p:strVal val="1+#ppt_w/2"/>
                                              </p:val>
                                            </p:tav>
                                            <p:tav tm="100000">
                                              <p:val>
                                                <p:strVal val="#ppt_x"/>
                                              </p:val>
                                            </p:tav>
                                          </p:tavLst>
                                        </p:anim>
                                        <p:anim calcmode="lin" valueType="num" p14:bounceEnd="20000">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tmplLst>
              <p:tmpl>
                <p:tnLst>
                  <p:par>
                    <p:cTn presetID="2" presetClass="entr" presetSubtype="8" fill="hold" nodeType="clickEffect" p14:presetBounceEnd="20000">
                      <p:stCondLst>
                        <p:cond delay="0"/>
                      </p:stCondLst>
                      <p:childTnLst>
                        <p:set>
                          <p:cBhvr>
                            <p:cTn dur="1" fill="hold">
                              <p:stCondLst>
                                <p:cond delay="0"/>
                              </p:stCondLst>
                            </p:cTn>
                            <p:tgtEl>
                              <p:spTgt spid="4"/>
                            </p:tgtEl>
                            <p:attrNameLst>
                              <p:attrName>style.visibility</p:attrName>
                            </p:attrNameLst>
                          </p:cBhvr>
                          <p:to>
                            <p:strVal val="visible"/>
                          </p:to>
                        </p:set>
                        <p:anim calcmode="lin" valueType="num" p14:bounceEnd="20000">
                          <p:cBhvr additive="base">
                            <p:cTn dur="500" fill="hold"/>
                            <p:tgtEl>
                              <p:spTgt spid="4"/>
                            </p:tgtEl>
                            <p:attrNameLst>
                              <p:attrName>ppt_x</p:attrName>
                            </p:attrNameLst>
                          </p:cBhvr>
                          <p:tavLst>
                            <p:tav tm="0">
                              <p:val>
                                <p:strVal val="0-#ppt_w/2"/>
                              </p:val>
                            </p:tav>
                            <p:tav tm="100000">
                              <p:val>
                                <p:strVal val="#ppt_x"/>
                              </p:val>
                            </p:tav>
                          </p:tavLst>
                        </p:anim>
                        <p:anim calcmode="lin" valueType="num" p14:bounceEnd="20000">
                          <p:cBhvr additive="base">
                            <p:cTn dur="500" fill="hold"/>
                            <p:tgtEl>
                              <p:spTgt spid="4"/>
                            </p:tgtEl>
                            <p:attrNameLst>
                              <p:attrName>ppt_y</p:attrName>
                            </p:attrNameLst>
                          </p:cBhvr>
                          <p:tavLst>
                            <p:tav tm="0">
                              <p:val>
                                <p:strVal val="#ppt_y"/>
                              </p:val>
                            </p:tav>
                            <p:tav tm="100000">
                              <p:val>
                                <p:strVal val="#ppt_y"/>
                              </p:val>
                            </p:tav>
                          </p:tavLst>
                        </p:anim>
                      </p:childTnLst>
                    </p:cTn>
                  </p:par>
                </p:tnLst>
              </p:tmpl>
            </p:tmplLst>
          </p:bldP>
          <p:bldP spid="6" grpId="0" animBg="1">
            <p:tmplLst>
              <p:tmpl>
                <p:tnLst>
                  <p:par>
                    <p:cTn presetID="2" presetClass="entr" presetSubtype="2" fill="hold" nodeType="clickEffect" p14:presetBounceEnd="20000">
                      <p:stCondLst>
                        <p:cond delay="0"/>
                      </p:stCondLst>
                      <p:childTnLst>
                        <p:set>
                          <p:cBhvr>
                            <p:cTn dur="1" fill="hold">
                              <p:stCondLst>
                                <p:cond delay="0"/>
                              </p:stCondLst>
                            </p:cTn>
                            <p:tgtEl>
                              <p:spTgt spid="6"/>
                            </p:tgtEl>
                            <p:attrNameLst>
                              <p:attrName>style.visibility</p:attrName>
                            </p:attrNameLst>
                          </p:cBhvr>
                          <p:to>
                            <p:strVal val="visible"/>
                          </p:to>
                        </p:set>
                        <p:anim calcmode="lin" valueType="num" p14:bounceEnd="20000">
                          <p:cBhvr additive="base">
                            <p:cTn dur="500" fill="hold"/>
                            <p:tgtEl>
                              <p:spTgt spid="6"/>
                            </p:tgtEl>
                            <p:attrNameLst>
                              <p:attrName>ppt_x</p:attrName>
                            </p:attrNameLst>
                          </p:cBhvr>
                          <p:tavLst>
                            <p:tav tm="0">
                              <p:val>
                                <p:strVal val="1+#ppt_w/2"/>
                              </p:val>
                            </p:tav>
                            <p:tav tm="100000">
                              <p:val>
                                <p:strVal val="#ppt_x"/>
                              </p:val>
                            </p:tav>
                          </p:tavLst>
                        </p:anim>
                        <p:anim calcmode="lin" valueType="num" p14:bounceEnd="20000">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tmplLst>
              <p:tmpl>
                <p:tnLst>
                  <p:par>
                    <p:cTn presetID="2" presetClass="entr" presetSubtype="8"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0-#ppt_w/2"/>
                              </p:val>
                            </p:tav>
                            <p:tav tm="100000">
                              <p:val>
                                <p:strVal val="#ppt_x"/>
                              </p:val>
                            </p:tav>
                          </p:tavLst>
                        </p:anim>
                        <p:anim calcmode="lin" valueType="num">
                          <p:cBhvr additive="base">
                            <p:cTn dur="500" fill="hold"/>
                            <p:tgtEl>
                              <p:spTgt spid="4"/>
                            </p:tgtEl>
                            <p:attrNameLst>
                              <p:attrName>ppt_y</p:attrName>
                            </p:attrNameLst>
                          </p:cBhvr>
                          <p:tavLst>
                            <p:tav tm="0">
                              <p:val>
                                <p:strVal val="#ppt_y"/>
                              </p:val>
                            </p:tav>
                            <p:tav tm="100000">
                              <p:val>
                                <p:strVal val="#ppt_y"/>
                              </p:val>
                            </p:tav>
                          </p:tavLst>
                        </p:anim>
                      </p:childTnLst>
                    </p:cTn>
                  </p:par>
                </p:tnLst>
              </p:tmpl>
            </p:tmplLst>
          </p:bldP>
          <p:bldP spid="6" grpId="0" animBg="1">
            <p:tmplLst>
              <p:tmpl>
                <p:tnLst>
                  <p:par>
                    <p:cTn presetID="2" presetClass="entr" presetSubtype="2" fill="hold" nodeType="click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1+#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Lst>
      </p:timing>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elated Concepts">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6096000" y="1143000"/>
            <a:ext cx="6096000" cy="5029200"/>
          </a:xfrm>
          <a:solidFill>
            <a:schemeClr val="bg1"/>
          </a:solidFill>
          <a:ln w="57150">
            <a:solidFill>
              <a:schemeClr val="accent1"/>
            </a:solidFill>
          </a:ln>
        </p:spPr>
        <p:txBody>
          <a:bodyPr lIns="457200" rIns="457200" anchor="ctr" anchorCtr="0">
            <a:normAutofit/>
          </a:bodyPr>
          <a:lstStyle>
            <a:lvl1pPr>
              <a:defRPr sz="2800" b="1">
                <a:solidFill>
                  <a:schemeClr val="accent1"/>
                </a:solidFill>
              </a:defRPr>
            </a:lvl1pPr>
            <a:lvl2pPr>
              <a:defRPr sz="2400" b="1">
                <a:solidFill>
                  <a:schemeClr val="accent1"/>
                </a:solidFill>
              </a:defRPr>
            </a:lvl2pPr>
            <a:lvl3pPr>
              <a:defRPr sz="20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itle 1"/>
          <p:cNvSpPr>
            <a:spLocks noGrp="1"/>
          </p:cNvSpPr>
          <p:nvPr>
            <p:ph type="title"/>
          </p:nvPr>
        </p:nvSpPr>
        <p:spPr>
          <a:xfrm>
            <a:off x="0" y="1"/>
            <a:ext cx="12192000" cy="914400"/>
          </a:xfrm>
        </p:spPr>
        <p:txBody>
          <a:bodyPr/>
          <a:lstStyle/>
          <a:p>
            <a:r>
              <a:rPr lang="en-US"/>
              <a:t>Click to edit Master title style</a:t>
            </a:r>
            <a:endParaRPr lang="en-CA"/>
          </a:p>
        </p:txBody>
      </p:sp>
      <p:sp>
        <p:nvSpPr>
          <p:cNvPr id="4" name="Content Placeholder 3"/>
          <p:cNvSpPr>
            <a:spLocks noGrp="1"/>
          </p:cNvSpPr>
          <p:nvPr>
            <p:ph sz="half" idx="2"/>
          </p:nvPr>
        </p:nvSpPr>
        <p:spPr>
          <a:xfrm>
            <a:off x="0" y="1143001"/>
            <a:ext cx="6096000" cy="5029199"/>
          </a:xfrm>
          <a:solidFill>
            <a:schemeClr val="accent1"/>
          </a:solidFill>
          <a:ln w="57150">
            <a:solidFill>
              <a:schemeClr val="accent1"/>
            </a:solidFill>
          </a:ln>
        </p:spPr>
        <p:txBody>
          <a:bodyPr lIns="457200" rIns="457200" anchor="ctr" anchorCtr="0">
            <a:normAutofit/>
          </a:bodyPr>
          <a:lstStyle>
            <a:lvl1pPr>
              <a:defRPr sz="2800" b="1">
                <a:solidFill>
                  <a:schemeClr val="bg1"/>
                </a:solidFill>
              </a:defRPr>
            </a:lvl1pPr>
            <a:lvl2pPr>
              <a:defRPr sz="2400" b="1">
                <a:solidFill>
                  <a:schemeClr val="bg1"/>
                </a:solidFill>
              </a:defRPr>
            </a:lvl2pPr>
            <a:lvl3pPr>
              <a:defRPr sz="2000" b="1">
                <a:solidFill>
                  <a:schemeClr val="bg1"/>
                </a:solidFill>
              </a:defRPr>
            </a:lvl3pPr>
            <a:lvl4pPr>
              <a:defRPr sz="1800" b="1">
                <a:solidFill>
                  <a:schemeClr val="bg1"/>
                </a:solidFill>
              </a:defRPr>
            </a:lvl4pPr>
            <a:lvl5pPr>
              <a:defRPr sz="18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0" name="Footer Placeholder 9"/>
          <p:cNvSpPr>
            <a:spLocks noGrp="1"/>
          </p:cNvSpPr>
          <p:nvPr>
            <p:ph type="ftr" sz="quarter" idx="10"/>
          </p:nvPr>
        </p:nvSpPr>
        <p:spPr/>
        <p:txBody>
          <a:bodyPr/>
          <a:lstStyle/>
          <a:p>
            <a:r>
              <a:rPr lang="en-CA"/>
              <a:t>Roads Committee Meeting - January 2022</a:t>
            </a:r>
            <a:endParaRPr lang="en-CA" dirty="0"/>
          </a:p>
        </p:txBody>
      </p:sp>
    </p:spTree>
    <p:extLst>
      <p:ext uri="{BB962C8B-B14F-4D97-AF65-F5344CB8AC3E}">
        <p14:creationId xmlns:p14="http://schemas.microsoft.com/office/powerpoint/2010/main" val="21593638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5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accel="40000" decel="4000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tmplLst>
          <p:tmpl>
            <p:tnLst>
              <p:par>
                <p:cTn presetID="2" presetClass="entr" presetSubtype="8" accel="40000" decel="4000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0-#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P spid="4" grpId="0" animBg="1">
        <p:tmplLst>
          <p:tmpl>
            <p:tnLst>
              <p:par>
                <p:cTn presetID="2" presetClass="entr" presetSubtype="8" decel="5000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0-#ppt_w/2"/>
                          </p:val>
                        </p:tav>
                        <p:tav tm="100000">
                          <p:val>
                            <p:strVal val="#ppt_x"/>
                          </p:val>
                        </p:tav>
                      </p:tavLst>
                    </p:anim>
                    <p:anim calcmode="lin" valueType="num">
                      <p:cBhvr additive="base">
                        <p:cTn dur="500" fill="hold"/>
                        <p:tgtEl>
                          <p:spTgt spid="4"/>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hotographic Section Header">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0" y="0"/>
            <a:ext cx="12192000" cy="4495800"/>
          </a:xfrm>
          <a:solidFill>
            <a:schemeClr val="tx2">
              <a:lumMod val="25000"/>
              <a:lumOff val="75000"/>
            </a:schemeClr>
          </a:solidFill>
        </p:spPr>
        <p:txBody>
          <a:bodyPr/>
          <a:lstStyle/>
          <a:p>
            <a:r>
              <a:rPr lang="en-US"/>
              <a:t>Click icon to add picture</a:t>
            </a:r>
            <a:endParaRPr lang="en-CA"/>
          </a:p>
        </p:txBody>
      </p:sp>
      <p:sp>
        <p:nvSpPr>
          <p:cNvPr id="2" name="Title 1"/>
          <p:cNvSpPr>
            <a:spLocks noGrp="1"/>
          </p:cNvSpPr>
          <p:nvPr>
            <p:ph type="title"/>
          </p:nvPr>
        </p:nvSpPr>
        <p:spPr>
          <a:xfrm>
            <a:off x="951469" y="1695653"/>
            <a:ext cx="10231395" cy="1218795"/>
          </a:xfrm>
          <a:noFill/>
          <a:ln w="57150">
            <a:solidFill>
              <a:schemeClr val="bg1"/>
            </a:solidFill>
          </a:ln>
        </p:spPr>
        <p:txBody>
          <a:bodyPr lIns="274320" tIns="274320" rIns="274320" bIns="274320" anchor="ctr" anchorCtr="0">
            <a:spAutoFit/>
          </a:bodyPr>
          <a:lstStyle>
            <a:lvl1pPr algn="ctr">
              <a:defRPr sz="4800">
                <a:solidFill>
                  <a:schemeClr val="bg1"/>
                </a:solidFill>
              </a:defRPr>
            </a:lvl1pPr>
          </a:lstStyle>
          <a:p>
            <a:r>
              <a:rPr lang="en-US"/>
              <a:t>Click to edit Master title style</a:t>
            </a:r>
            <a:endParaRPr lang="en-CA" dirty="0"/>
          </a:p>
        </p:txBody>
      </p:sp>
      <p:sp>
        <p:nvSpPr>
          <p:cNvPr id="3" name="Text Placeholder 2"/>
          <p:cNvSpPr>
            <a:spLocks noGrp="1"/>
          </p:cNvSpPr>
          <p:nvPr>
            <p:ph type="body" idx="1"/>
          </p:nvPr>
        </p:nvSpPr>
        <p:spPr>
          <a:xfrm>
            <a:off x="228600" y="4890802"/>
            <a:ext cx="11734800" cy="443198"/>
          </a:xfrm>
        </p:spPr>
        <p:txBody>
          <a:bodyPr wrap="square" lIns="0" tIns="0" rIns="0" bIns="0">
            <a:spAutoFit/>
          </a:bodyPr>
          <a:lstStyle>
            <a:lvl1pPr marL="0" indent="0" algn="ctr">
              <a:buNone/>
              <a:defRPr sz="32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Footer Placeholder 9"/>
          <p:cNvSpPr>
            <a:spLocks noGrp="1"/>
          </p:cNvSpPr>
          <p:nvPr>
            <p:ph type="ftr" sz="quarter" idx="10"/>
          </p:nvPr>
        </p:nvSpPr>
        <p:spPr/>
        <p:txBody>
          <a:bodyPr/>
          <a:lstStyle>
            <a:lvl1pPr>
              <a:defRPr>
                <a:solidFill>
                  <a:schemeClr val="tx1">
                    <a:lumMod val="65000"/>
                    <a:lumOff val="35000"/>
                  </a:schemeClr>
                </a:solidFill>
              </a:defRPr>
            </a:lvl1pPr>
          </a:lstStyle>
          <a:p>
            <a:r>
              <a:rPr lang="en-CA"/>
              <a:t>Roads Committee Meeting - January 2022</a:t>
            </a:r>
            <a:endParaRPr lang="en-CA" dirty="0"/>
          </a:p>
        </p:txBody>
      </p:sp>
    </p:spTree>
    <p:extLst>
      <p:ext uri="{BB962C8B-B14F-4D97-AF65-F5344CB8AC3E}">
        <p14:creationId xmlns:p14="http://schemas.microsoft.com/office/powerpoint/2010/main" val="3326405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mp; Photo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Footer Placeholder 2"/>
          <p:cNvSpPr>
            <a:spLocks noGrp="1"/>
          </p:cNvSpPr>
          <p:nvPr>
            <p:ph type="ftr" sz="quarter" idx="10"/>
          </p:nvPr>
        </p:nvSpPr>
        <p:spPr/>
        <p:txBody>
          <a:bodyPr/>
          <a:lstStyle/>
          <a:p>
            <a:r>
              <a:rPr lang="en-CA"/>
              <a:t>Roads Committee Meeting - January 2022</a:t>
            </a:r>
            <a:endParaRPr lang="en-CA" dirty="0"/>
          </a:p>
        </p:txBody>
      </p:sp>
      <p:sp>
        <p:nvSpPr>
          <p:cNvPr id="5" name="Picture Placeholder 4"/>
          <p:cNvSpPr>
            <a:spLocks noGrp="1"/>
          </p:cNvSpPr>
          <p:nvPr>
            <p:ph type="pic" sz="quarter" idx="11"/>
          </p:nvPr>
        </p:nvSpPr>
        <p:spPr>
          <a:xfrm>
            <a:off x="0" y="914400"/>
            <a:ext cx="12192000" cy="5257800"/>
          </a:xfrm>
        </p:spPr>
        <p:txBody>
          <a:bodyPr/>
          <a:lstStyle/>
          <a:p>
            <a:r>
              <a:rPr lang="en-US"/>
              <a:t>Click icon to add picture</a:t>
            </a:r>
            <a:endParaRPr lang="en-CA"/>
          </a:p>
        </p:txBody>
      </p:sp>
    </p:spTree>
    <p:extLst>
      <p:ext uri="{BB962C8B-B14F-4D97-AF65-F5344CB8AC3E}">
        <p14:creationId xmlns:p14="http://schemas.microsoft.com/office/powerpoint/2010/main" val="6757834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12192000" cy="914400"/>
          </a:xfrm>
          <a:prstGeom prst="rect">
            <a:avLst/>
          </a:prstGeom>
          <a:ln>
            <a:noFill/>
          </a:ln>
        </p:spPr>
        <p:style>
          <a:lnRef idx="3">
            <a:schemeClr val="lt1"/>
          </a:lnRef>
          <a:fillRef idx="1">
            <a:schemeClr val="accent1"/>
          </a:fillRef>
          <a:effectRef idx="1">
            <a:schemeClr val="accent1"/>
          </a:effectRef>
          <a:fontRef idx="none"/>
        </p:style>
        <p:txBody>
          <a:bodyPr vert="horz" lIns="228600" tIns="228600" rIns="228600" bIns="228600" rtlCol="0" anchor="ctr">
            <a:noAutofit/>
          </a:bodyPr>
          <a:lstStyle/>
          <a:p>
            <a:r>
              <a:rPr lang="en-US"/>
              <a:t>Click to edit Master title style</a:t>
            </a:r>
            <a:endParaRPr lang="en-CA" dirty="0"/>
          </a:p>
        </p:txBody>
      </p:sp>
      <p:sp>
        <p:nvSpPr>
          <p:cNvPr id="3" name="Text Placeholder 2"/>
          <p:cNvSpPr>
            <a:spLocks noGrp="1"/>
          </p:cNvSpPr>
          <p:nvPr>
            <p:ph type="body" idx="1"/>
          </p:nvPr>
        </p:nvSpPr>
        <p:spPr>
          <a:xfrm>
            <a:off x="228600" y="1143000"/>
            <a:ext cx="11734800" cy="5029200"/>
          </a:xfrm>
          <a:prstGeom prst="rect">
            <a:avLst/>
          </a:prstGeom>
        </p:spPr>
        <p:txBody>
          <a:bodyPr vert="horz" lIns="182880" tIns="182880" rIns="182880" bIns="18288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5" name="Footer Placeholder 4"/>
          <p:cNvSpPr>
            <a:spLocks noGrp="1"/>
          </p:cNvSpPr>
          <p:nvPr>
            <p:ph type="ftr" sz="quarter" idx="3"/>
          </p:nvPr>
        </p:nvSpPr>
        <p:spPr>
          <a:xfrm>
            <a:off x="228600" y="6400800"/>
            <a:ext cx="7810500" cy="228600"/>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r>
              <a:rPr lang="en-CA"/>
              <a:t>Roads Committee Meeting - January 2022</a:t>
            </a:r>
            <a:endParaRPr lang="en-CA" dirty="0"/>
          </a:p>
        </p:txBody>
      </p:sp>
      <p:pic>
        <p:nvPicPr>
          <p:cNvPr id="14" name="Picture 13"/>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11049000" y="6240780"/>
            <a:ext cx="914400" cy="548640"/>
          </a:xfrm>
          <a:prstGeom prst="rect">
            <a:avLst/>
          </a:prstGeom>
        </p:spPr>
      </p:pic>
    </p:spTree>
    <p:extLst>
      <p:ext uri="{BB962C8B-B14F-4D97-AF65-F5344CB8AC3E}">
        <p14:creationId xmlns:p14="http://schemas.microsoft.com/office/powerpoint/2010/main" val="3279883680"/>
      </p:ext>
    </p:extLst>
  </p:cSld>
  <p:clrMap bg1="lt1" tx1="dk1" bg2="lt2" tx2="dk2" accent1="accent1" accent2="accent2" accent3="accent3" accent4="accent4" accent5="accent5" accent6="accent6" hlink="hlink" folHlink="folHlink"/>
  <p:sldLayoutIdLst>
    <p:sldLayoutId id="2147483649" r:id="rId1"/>
    <p:sldLayoutId id="2147483672" r:id="rId2"/>
    <p:sldLayoutId id="2147483650" r:id="rId3"/>
    <p:sldLayoutId id="2147483668" r:id="rId4"/>
    <p:sldLayoutId id="2147483653" r:id="rId5"/>
    <p:sldLayoutId id="2147483669" r:id="rId6"/>
    <p:sldLayoutId id="2147483670" r:id="rId7"/>
    <p:sldLayoutId id="2147483660" r:id="rId8"/>
    <p:sldLayoutId id="2147483663" r:id="rId9"/>
    <p:sldLayoutId id="2147483673" r:id="rId10"/>
    <p:sldLayoutId id="2147483675" r:id="rId11"/>
    <p:sldLayoutId id="2147483654" r:id="rId12"/>
    <p:sldLayoutId id="2147483655" r:id="rId13"/>
    <p:sldLayoutId id="2147483671" r:id="rId14"/>
    <p:sldLayoutId id="2147483674" r:id="rId15"/>
    <p:sldLayoutId id="2147483656" r:id="rId16"/>
    <p:sldLayoutId id="2147483659" r:id="rId17"/>
    <p:sldLayoutId id="2147483662" r:id="rId18"/>
    <p:sldLayoutId id="2147483666" r:id="rId19"/>
    <p:sldLayoutId id="2147483667" r:id="rId20"/>
    <p:sldLayoutId id="2147483664" r:id="rId21"/>
    <p:sldLayoutId id="2147483665" r:id="rId22"/>
    <p:sldLayoutId id="2147483676" r:id="rId23"/>
    <p:sldLayoutId id="2147483677" r:id="rId24"/>
    <p:sldLayoutId id="2147483678" r:id="rId25"/>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dt="0"/>
  <p:txStyles>
    <p:titleStyle>
      <a:lvl1pPr algn="l" defTabSz="914400" rtl="0" eaLnBrk="1" latinLnBrk="0" hangingPunct="1">
        <a:lnSpc>
          <a:spcPct val="90000"/>
        </a:lnSpc>
        <a:spcBef>
          <a:spcPct val="0"/>
        </a:spcBef>
        <a:buNone/>
        <a:defRPr sz="28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600"/>
        </a:spcBef>
        <a:buFont typeface="Arial" panose="020B0604020202020204" pitchFamily="34" charset="0"/>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60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60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60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600"/>
        </a:spcBef>
        <a:buFont typeface="Arial" panose="020B0604020202020204" pitchFamily="34" charset="0"/>
        <a:buChar char="•"/>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04" userDrawn="1">
          <p15:clr>
            <a:srgbClr val="F26B43"/>
          </p15:clr>
        </p15:guide>
        <p15:guide id="2" pos="3840" userDrawn="1">
          <p15:clr>
            <a:srgbClr val="F26B43"/>
          </p15:clr>
        </p15:guide>
        <p15:guide id="3" pos="144" userDrawn="1">
          <p15:clr>
            <a:srgbClr val="F26B43"/>
          </p15:clr>
        </p15:guide>
        <p15:guide id="4" pos="7536" userDrawn="1">
          <p15:clr>
            <a:srgbClr val="F26B43"/>
          </p15:clr>
        </p15:guide>
        <p15:guide id="5" orient="horz" pos="4176" userDrawn="1">
          <p15:clr>
            <a:srgbClr val="F26B43"/>
          </p15:clr>
        </p15:guide>
        <p15:guide id="6" orient="horz" pos="144" userDrawn="1">
          <p15:clr>
            <a:srgbClr val="F26B43"/>
          </p15:clr>
        </p15:guide>
        <p15:guide id="7" orient="horz" pos="576" userDrawn="1">
          <p15:clr>
            <a:srgbClr val="F26B43"/>
          </p15:clr>
        </p15:guide>
        <p15:guide id="8" orient="horz" pos="720" userDrawn="1">
          <p15:clr>
            <a:srgbClr val="F26B43"/>
          </p15:clr>
        </p15:guide>
        <p15:guide id="9" orient="horz" pos="4032" userDrawn="1">
          <p15:clr>
            <a:srgbClr val="F26B43"/>
          </p15:clr>
        </p15:guide>
        <p15:guide id="10" orient="horz" pos="3888" userDrawn="1">
          <p15:clr>
            <a:srgbClr val="F26B43"/>
          </p15:clr>
        </p15:guide>
        <p15:guide id="11" pos="1368" userDrawn="1">
          <p15:clr>
            <a:srgbClr val="F26B43"/>
          </p15:clr>
        </p15:guide>
        <p15:guide id="12" orient="horz" pos="1248" userDrawn="1">
          <p15:clr>
            <a:srgbClr val="F26B43"/>
          </p15:clr>
        </p15:guide>
        <p15:guide id="13" orient="horz" pos="1776" userDrawn="1">
          <p15:clr>
            <a:srgbClr val="F26B43"/>
          </p15:clr>
        </p15:guide>
        <p15:guide id="14" pos="2592" userDrawn="1">
          <p15:clr>
            <a:srgbClr val="F26B43"/>
          </p15:clr>
        </p15:guide>
        <p15:guide id="15" pos="5064" userDrawn="1">
          <p15:clr>
            <a:srgbClr val="F26B43"/>
          </p15:clr>
        </p15:guide>
        <p15:guide id="16" orient="horz" pos="2832" userDrawn="1">
          <p15:clr>
            <a:srgbClr val="F26B43"/>
          </p15:clr>
        </p15:guide>
        <p15:guide id="17" pos="6288" userDrawn="1">
          <p15:clr>
            <a:srgbClr val="F26B43"/>
          </p15:clr>
        </p15:guide>
        <p15:guide id="18" orient="horz" pos="33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2.gif"/></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2.gif"/><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hyperlink" Target="#_msoanchor_1"/><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Layout" Target="../slideLayouts/slideLayout3.xml"/><Relationship Id="rId4" Type="http://schemas.openxmlformats.org/officeDocument/2006/relationships/image" Target="../media/image12.gif"/></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4.png"/><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hyperlink" Target="https://www.wellington.ca/en/resident-services/rd-road-map.aspx" TargetMode="External"/><Relationship Id="rId5" Type="http://schemas.openxmlformats.org/officeDocument/2006/relationships/image" Target="../media/image35.emf"/><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png"/><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4.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4.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5415357" y="0"/>
            <a:ext cx="6776643" cy="6858000"/>
          </a:xfrm>
          <a:prstGeom prst="rect">
            <a:avLst/>
          </a:prstGeom>
        </p:spPr>
      </p:pic>
      <p:pic>
        <p:nvPicPr>
          <p:cNvPr id="9" name="Picture Placeholder 8"/>
          <p:cNvPicPr>
            <a:picLocks noGrp="1" noChangeAspect="1"/>
          </p:cNvPicPr>
          <p:nvPr>
            <p:ph type="pic" idx="2"/>
          </p:nvPr>
        </p:nvPicPr>
        <p:blipFill rotWithShape="1">
          <a:blip r:embed="rId4"/>
          <a:srcRect t="12500" b="12500"/>
          <a:stretch/>
        </p:blipFill>
        <p:spPr>
          <a:xfrm flipV="1">
            <a:off x="12974320" y="5146165"/>
            <a:ext cx="81278" cy="45719"/>
          </a:xfrm>
          <a:prstGeom prst="rect">
            <a:avLst/>
          </a:prstGeom>
        </p:spPr>
      </p:pic>
      <p:sp>
        <p:nvSpPr>
          <p:cNvPr id="142" name="Google Shape;142;p1"/>
          <p:cNvSpPr txBox="1">
            <a:spLocks noGrp="1"/>
          </p:cNvSpPr>
          <p:nvPr>
            <p:ph type="subTitle" idx="1"/>
          </p:nvPr>
        </p:nvSpPr>
        <p:spPr>
          <a:xfrm>
            <a:off x="0" y="4307041"/>
            <a:ext cx="4824484" cy="838200"/>
          </a:xfrm>
          <a:prstGeom prst="rect">
            <a:avLst/>
          </a:prstGeom>
          <a:solidFill>
            <a:srgbClr val="004958">
              <a:alpha val="63529"/>
            </a:srgbClr>
          </a:solidFill>
          <a:ln>
            <a:noFill/>
          </a:ln>
        </p:spPr>
        <p:txBody>
          <a:bodyPr spcFirstLastPara="1" wrap="square" lIns="914400" tIns="182875" rIns="182875" bIns="182875" anchor="ctr" anchorCtr="0">
            <a:noAutofit/>
          </a:bodyPr>
          <a:lstStyle/>
          <a:p>
            <a:pPr marL="0" lvl="0" indent="0" algn="l" rtl="0">
              <a:lnSpc>
                <a:spcPct val="90000"/>
              </a:lnSpc>
              <a:spcBef>
                <a:spcPts val="0"/>
              </a:spcBef>
              <a:spcAft>
                <a:spcPts val="0"/>
              </a:spcAft>
              <a:buClr>
                <a:schemeClr val="lt1"/>
              </a:buClr>
              <a:buSzPts val="2400"/>
              <a:buNone/>
            </a:pPr>
            <a:r>
              <a:rPr lang="en-CA" sz="3200" dirty="0"/>
              <a:t>January 11, 2022</a:t>
            </a:r>
            <a:endParaRPr sz="3200" dirty="0"/>
          </a:p>
        </p:txBody>
      </p:sp>
      <p:sp>
        <p:nvSpPr>
          <p:cNvPr id="143" name="Google Shape;143;p1"/>
          <p:cNvSpPr txBox="1">
            <a:spLocks noGrp="1"/>
          </p:cNvSpPr>
          <p:nvPr>
            <p:ph type="ctrTitle"/>
          </p:nvPr>
        </p:nvSpPr>
        <p:spPr>
          <a:xfrm>
            <a:off x="0" y="1734207"/>
            <a:ext cx="7114784" cy="2572834"/>
          </a:xfrm>
          <a:prstGeom prst="rect">
            <a:avLst/>
          </a:prstGeom>
          <a:solidFill>
            <a:schemeClr val="accent1">
              <a:alpha val="63529"/>
            </a:schemeClr>
          </a:solidFill>
          <a:ln w="12700" cap="flat" cmpd="sng">
            <a:solidFill>
              <a:schemeClr val="lt1"/>
            </a:solidFill>
            <a:prstDash val="solid"/>
            <a:round/>
            <a:headEnd type="none" w="sm" len="sm"/>
            <a:tailEnd type="none" w="sm" len="sm"/>
          </a:ln>
        </p:spPr>
        <p:txBody>
          <a:bodyPr spcFirstLastPara="1" wrap="square" lIns="914400" tIns="228600" rIns="228600" bIns="228600" anchor="ctr" anchorCtr="0">
            <a:noAutofit/>
          </a:bodyPr>
          <a:lstStyle/>
          <a:p>
            <a:pPr marL="0" lvl="0" indent="0" algn="l" rtl="0">
              <a:lnSpc>
                <a:spcPct val="90000"/>
              </a:lnSpc>
              <a:spcBef>
                <a:spcPts val="0"/>
              </a:spcBef>
              <a:spcAft>
                <a:spcPts val="0"/>
              </a:spcAft>
              <a:buClr>
                <a:schemeClr val="lt1"/>
              </a:buClr>
              <a:buSzPts val="4800"/>
              <a:buFont typeface="Calibri"/>
              <a:buNone/>
            </a:pPr>
            <a:r>
              <a:rPr lang="en-CA" dirty="0"/>
              <a:t>Wellington Road </a:t>
            </a:r>
            <a:r>
              <a:rPr lang="en-CA" dirty="0" smtClean="0"/>
              <a:t>Master Action Plan</a:t>
            </a:r>
            <a:br>
              <a:rPr lang="en-CA" dirty="0" smtClean="0"/>
            </a:br>
            <a:r>
              <a:rPr lang="en-CA" sz="3600" dirty="0" smtClean="0"/>
              <a:t>Final Report Presentation</a:t>
            </a:r>
            <a:r>
              <a:rPr lang="en-CA" sz="3600" dirty="0"/>
              <a:t/>
            </a:r>
            <a:br>
              <a:rPr lang="en-CA" sz="3600" dirty="0"/>
            </a:br>
            <a:r>
              <a:rPr lang="en-CA" sz="3600" dirty="0"/>
              <a:t>Roads Committee Meeting</a:t>
            </a:r>
            <a:endParaRPr sz="3200" dirty="0"/>
          </a:p>
        </p:txBody>
      </p:sp>
      <p:pic>
        <p:nvPicPr>
          <p:cNvPr id="146" name="Google Shape;146;p1" descr="Roads - Wellington County"/>
          <p:cNvPicPr preferRelativeResize="0"/>
          <p:nvPr/>
        </p:nvPicPr>
        <p:blipFill rotWithShape="1">
          <a:blip r:embed="rId5">
            <a:alphaModFix/>
          </a:blip>
          <a:srcRect/>
          <a:stretch/>
        </p:blipFill>
        <p:spPr>
          <a:xfrm>
            <a:off x="2551248" y="277166"/>
            <a:ext cx="1213891" cy="1271016"/>
          </a:xfrm>
          <a:prstGeom prst="rect">
            <a:avLst/>
          </a:prstGeom>
          <a:noFill/>
          <a:ln>
            <a:noFill/>
          </a:ln>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9657" y="324427"/>
            <a:ext cx="1905266" cy="1143160"/>
          </a:xfrm>
          <a:prstGeom prst="rect">
            <a:avLst/>
          </a:prstGeom>
        </p:spPr>
      </p:pic>
      <p:pic>
        <p:nvPicPr>
          <p:cNvPr id="13" name="Picture 12"/>
          <p:cNvPicPr>
            <a:picLocks noChangeAspect="1"/>
          </p:cNvPicPr>
          <p:nvPr/>
        </p:nvPicPr>
        <p:blipFill rotWithShape="1">
          <a:blip r:embed="rId7" cstate="screen">
            <a:extLst>
              <a:ext uri="{28A0092B-C50C-407E-A947-70E740481C1C}">
                <a14:useLocalDpi xmlns:a14="http://schemas.microsoft.com/office/drawing/2010/main"/>
              </a:ext>
            </a:extLst>
          </a:blip>
          <a:srcRect l="19723"/>
          <a:stretch/>
        </p:blipFill>
        <p:spPr>
          <a:xfrm>
            <a:off x="338361" y="5342196"/>
            <a:ext cx="4294676" cy="1323790"/>
          </a:xfrm>
          <a:prstGeom prst="rect">
            <a:avLst/>
          </a:prstGeom>
        </p:spPr>
      </p:pic>
    </p:spTree>
    <p:extLst>
      <p:ext uri="{BB962C8B-B14F-4D97-AF65-F5344CB8AC3E}">
        <p14:creationId xmlns:p14="http://schemas.microsoft.com/office/powerpoint/2010/main" val="35021417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CA" dirty="0"/>
              <a:t>Vision and Goals</a:t>
            </a:r>
          </a:p>
        </p:txBody>
      </p:sp>
      <p:sp>
        <p:nvSpPr>
          <p:cNvPr id="7" name="Content Placeholder 6"/>
          <p:cNvSpPr>
            <a:spLocks noGrp="1"/>
          </p:cNvSpPr>
          <p:nvPr>
            <p:ph idx="1"/>
          </p:nvPr>
        </p:nvSpPr>
        <p:spPr>
          <a:xfrm>
            <a:off x="1173480" y="1203959"/>
            <a:ext cx="11087100" cy="5265733"/>
          </a:xfrm>
        </p:spPr>
        <p:txBody>
          <a:bodyPr>
            <a:normAutofit fontScale="85000" lnSpcReduction="20000"/>
          </a:bodyPr>
          <a:lstStyle/>
          <a:p>
            <a:pPr marL="0" indent="0">
              <a:buNone/>
            </a:pPr>
            <a:r>
              <a:rPr lang="en-CA" sz="2600" b="1" dirty="0"/>
              <a:t>Vision</a:t>
            </a:r>
          </a:p>
          <a:p>
            <a:pPr marL="0" indent="0">
              <a:buNone/>
            </a:pPr>
            <a:r>
              <a:rPr lang="en-CA" i="1" dirty="0"/>
              <a:t>To connect people and goods across the County safely, conveniently, efficiently and </a:t>
            </a:r>
            <a:r>
              <a:rPr lang="en-CA" i="1" dirty="0" smtClean="0"/>
              <a:t>sustainably</a:t>
            </a:r>
            <a:endParaRPr lang="en-CA" i="1" dirty="0"/>
          </a:p>
          <a:p>
            <a:endParaRPr lang="en-CA" dirty="0"/>
          </a:p>
          <a:p>
            <a:pPr marL="0" indent="0">
              <a:buNone/>
            </a:pPr>
            <a:r>
              <a:rPr lang="en-CA" sz="2600" b="1" dirty="0"/>
              <a:t>Goals</a:t>
            </a:r>
          </a:p>
          <a:p>
            <a:pPr marL="457200" indent="-457200">
              <a:lnSpc>
                <a:spcPct val="120000"/>
              </a:lnSpc>
              <a:buFont typeface="+mj-lt"/>
              <a:buAutoNum type="arabicPeriod"/>
            </a:pPr>
            <a:r>
              <a:rPr lang="en-CA" dirty="0"/>
              <a:t>Create a Transportation Network with a Focus on Safety</a:t>
            </a:r>
          </a:p>
          <a:p>
            <a:pPr marL="457200" indent="-457200">
              <a:lnSpc>
                <a:spcPct val="120000"/>
              </a:lnSpc>
              <a:buFont typeface="+mj-lt"/>
              <a:buAutoNum type="arabicPeriod"/>
            </a:pPr>
            <a:r>
              <a:rPr lang="en-CA" dirty="0"/>
              <a:t>Provide Sustainable and Equitable Mobility Options that Connect Communities</a:t>
            </a:r>
          </a:p>
          <a:p>
            <a:pPr marL="457200" indent="-457200">
              <a:lnSpc>
                <a:spcPct val="120000"/>
              </a:lnSpc>
              <a:buFont typeface="+mj-lt"/>
              <a:buAutoNum type="arabicPeriod"/>
            </a:pPr>
            <a:r>
              <a:rPr lang="en-CA" dirty="0"/>
              <a:t>Be Proactive in Planning for Future Expansion of the County Road Network based on  Complete Streets Principles while Considering the Quality of Life of Residents</a:t>
            </a:r>
          </a:p>
          <a:p>
            <a:pPr marL="457200" indent="-457200">
              <a:lnSpc>
                <a:spcPct val="120000"/>
              </a:lnSpc>
              <a:buFont typeface="+mj-lt"/>
              <a:buAutoNum type="arabicPeriod"/>
            </a:pPr>
            <a:r>
              <a:rPr lang="en-CA" dirty="0"/>
              <a:t>Make Investment Decisions that are Environmentally Responsible</a:t>
            </a:r>
          </a:p>
          <a:p>
            <a:pPr marL="457200" indent="-457200">
              <a:lnSpc>
                <a:spcPct val="120000"/>
              </a:lnSpc>
              <a:buFont typeface="+mj-lt"/>
              <a:buAutoNum type="arabicPeriod"/>
            </a:pPr>
            <a:r>
              <a:rPr lang="en-CA" dirty="0"/>
              <a:t>Support Economic Development</a:t>
            </a:r>
          </a:p>
          <a:p>
            <a:pPr marL="457200" indent="-457200">
              <a:lnSpc>
                <a:spcPct val="120000"/>
              </a:lnSpc>
              <a:buFont typeface="+mj-lt"/>
              <a:buAutoNum type="arabicPeriod"/>
            </a:pPr>
            <a:r>
              <a:rPr lang="en-CA" dirty="0"/>
              <a:t>Be Fiscally-Responsible When Making Investment Decisions</a:t>
            </a:r>
          </a:p>
          <a:p>
            <a:pPr marL="457200" indent="-457200">
              <a:lnSpc>
                <a:spcPct val="120000"/>
              </a:lnSpc>
              <a:buFont typeface="+mj-lt"/>
              <a:buAutoNum type="arabicPeriod"/>
            </a:pPr>
            <a:r>
              <a:rPr lang="en-CA" dirty="0"/>
              <a:t>Develop Transparent Policy Tools that Guide Investment Decisions in the Transportation Network</a:t>
            </a:r>
          </a:p>
          <a:p>
            <a:pPr marL="457200" indent="-457200">
              <a:lnSpc>
                <a:spcPct val="120000"/>
              </a:lnSpc>
              <a:buFont typeface="+mj-lt"/>
              <a:buAutoNum type="arabicPeriod"/>
            </a:pPr>
            <a:r>
              <a:rPr lang="en-CA" dirty="0"/>
              <a:t>Create a Culture of Collaboration with Municipal Stakeholders where the County Transportation Network Intersects with Areas of Local Importance</a:t>
            </a:r>
          </a:p>
        </p:txBody>
      </p:sp>
      <p:sp>
        <p:nvSpPr>
          <p:cNvPr id="3" name="Footer Placeholder 2"/>
          <p:cNvSpPr>
            <a:spLocks noGrp="1"/>
          </p:cNvSpPr>
          <p:nvPr>
            <p:ph type="ftr" sz="quarter" idx="10"/>
          </p:nvPr>
        </p:nvSpPr>
        <p:spPr/>
        <p:txBody>
          <a:bodyPr/>
          <a:lstStyle/>
          <a:p>
            <a:r>
              <a:rPr lang="en-CA" dirty="0"/>
              <a:t>Roads Committee Meeting - January 2022</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2" y="2308858"/>
            <a:ext cx="1104898" cy="1101368"/>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2" y="1036320"/>
            <a:ext cx="1104898" cy="1104898"/>
          </a:xfrm>
          <a:prstGeom prst="rect">
            <a:avLst/>
          </a:prstGeom>
        </p:spPr>
      </p:pic>
      <p:pic>
        <p:nvPicPr>
          <p:cNvPr id="8" name="Google Shape;302;p17" descr="Roads - Wellington County"/>
          <p:cNvPicPr preferRelativeResize="0"/>
          <p:nvPr/>
        </p:nvPicPr>
        <p:blipFill rotWithShape="1">
          <a:blip r:embed="rId4">
            <a:alphaModFix/>
          </a:blip>
          <a:srcRect/>
          <a:stretch/>
        </p:blipFill>
        <p:spPr>
          <a:xfrm>
            <a:off x="10399280" y="6187679"/>
            <a:ext cx="606946" cy="635508"/>
          </a:xfrm>
          <a:prstGeom prst="rect">
            <a:avLst/>
          </a:prstGeom>
          <a:noFill/>
          <a:ln>
            <a:noFill/>
          </a:ln>
        </p:spPr>
      </p:pic>
    </p:spTree>
    <p:extLst>
      <p:ext uri="{BB962C8B-B14F-4D97-AF65-F5344CB8AC3E}">
        <p14:creationId xmlns:p14="http://schemas.microsoft.com/office/powerpoint/2010/main" val="29238566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Road Master Action Plan - Roads - Wellington County"/>
          <p:cNvPicPr>
            <a:picLocks noGrp="1" noChangeAspect="1" noChangeArrowheads="1"/>
          </p:cNvPicPr>
          <p:nvPr>
            <p:ph type="pic" idx="2"/>
          </p:nvPr>
        </p:nvPicPr>
        <p:blipFill rotWithShape="1">
          <a:blip r:embed="rId2" cstate="screen">
            <a:extLst>
              <a:ext uri="{28A0092B-C50C-407E-A947-70E740481C1C}">
                <a14:useLocalDpi xmlns:a14="http://schemas.microsoft.com/office/drawing/2010/main"/>
              </a:ext>
            </a:extLst>
          </a:blip>
          <a:srcRect t="444"/>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1808018" y="3349596"/>
            <a:ext cx="9985663" cy="101458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b="1" dirty="0">
                <a:solidFill>
                  <a:schemeClr val="tx1"/>
                </a:solidFill>
                <a:latin typeface="Tw Cen MT" panose="020B0602020104020603" pitchFamily="34" charset="0"/>
              </a:rPr>
              <a:t>Existing Conditions and Forecasted Growth</a:t>
            </a:r>
          </a:p>
        </p:txBody>
      </p:sp>
      <p:sp>
        <p:nvSpPr>
          <p:cNvPr id="2" name="Footer Placeholder 1"/>
          <p:cNvSpPr>
            <a:spLocks noGrp="1"/>
          </p:cNvSpPr>
          <p:nvPr>
            <p:ph type="ftr" idx="11"/>
          </p:nvPr>
        </p:nvSpPr>
        <p:spPr/>
        <p:txBody>
          <a:bodyPr/>
          <a:lstStyle/>
          <a:p>
            <a:r>
              <a:rPr lang="en-CA"/>
              <a:t>Roads Committee Meeting - January 2022</a:t>
            </a:r>
            <a:endParaRPr lang="en-CA" dirty="0"/>
          </a:p>
        </p:txBody>
      </p:sp>
    </p:spTree>
    <p:extLst>
      <p:ext uri="{BB962C8B-B14F-4D97-AF65-F5344CB8AC3E}">
        <p14:creationId xmlns:p14="http://schemas.microsoft.com/office/powerpoint/2010/main" val="7530396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Existing Conditions and Forecasted Growth</a:t>
            </a:r>
          </a:p>
        </p:txBody>
      </p:sp>
      <p:sp>
        <p:nvSpPr>
          <p:cNvPr id="5" name="Text Placeholder 4"/>
          <p:cNvSpPr>
            <a:spLocks noGrp="1"/>
          </p:cNvSpPr>
          <p:nvPr>
            <p:ph type="body" idx="1"/>
          </p:nvPr>
        </p:nvSpPr>
        <p:spPr>
          <a:xfrm>
            <a:off x="228600" y="899161"/>
            <a:ext cx="5867400" cy="823912"/>
          </a:xfrm>
        </p:spPr>
        <p:txBody>
          <a:bodyPr/>
          <a:lstStyle/>
          <a:p>
            <a:pPr algn="ctr"/>
            <a:r>
              <a:rPr lang="en-CA" dirty="0"/>
              <a:t>Existing Context	</a:t>
            </a:r>
          </a:p>
        </p:txBody>
      </p:sp>
      <p:sp>
        <p:nvSpPr>
          <p:cNvPr id="3" name="Content Placeholder 2"/>
          <p:cNvSpPr>
            <a:spLocks noGrp="1"/>
          </p:cNvSpPr>
          <p:nvPr>
            <p:ph sz="half" idx="2"/>
          </p:nvPr>
        </p:nvSpPr>
        <p:spPr>
          <a:xfrm>
            <a:off x="228600" y="1602581"/>
            <a:ext cx="5867400" cy="4110038"/>
          </a:xfrm>
        </p:spPr>
        <p:txBody>
          <a:bodyPr>
            <a:normAutofit fontScale="92500" lnSpcReduction="10000"/>
          </a:bodyPr>
          <a:lstStyle/>
          <a:p>
            <a:r>
              <a:rPr lang="en-CA" dirty="0"/>
              <a:t>Primarily rural area with small urban centres</a:t>
            </a:r>
          </a:p>
          <a:p>
            <a:r>
              <a:rPr lang="en-CA" dirty="0"/>
              <a:t>Primary mode of travel is personal vehicles</a:t>
            </a:r>
          </a:p>
          <a:p>
            <a:r>
              <a:rPr lang="en-CA" dirty="0"/>
              <a:t>Long travel distances </a:t>
            </a:r>
          </a:p>
          <a:p>
            <a:r>
              <a:rPr lang="en-CA" dirty="0"/>
              <a:t>Certain County Roads already approaching capacity</a:t>
            </a:r>
          </a:p>
          <a:p>
            <a:r>
              <a:rPr lang="en-CA" dirty="0"/>
              <a:t>Speeding and safety concerns identified on a number of County Roads</a:t>
            </a:r>
          </a:p>
          <a:p>
            <a:r>
              <a:rPr lang="en-CA" dirty="0"/>
              <a:t>Limited travel options for persons that do not have access to an automobile</a:t>
            </a:r>
          </a:p>
          <a:p>
            <a:r>
              <a:rPr lang="en-CA" dirty="0"/>
              <a:t>Growing traffic volumes on County Roads through urban areas</a:t>
            </a:r>
          </a:p>
          <a:p>
            <a:endParaRPr lang="en-CA" dirty="0"/>
          </a:p>
        </p:txBody>
      </p:sp>
      <p:sp>
        <p:nvSpPr>
          <p:cNvPr id="6" name="Text Placeholder 5"/>
          <p:cNvSpPr>
            <a:spLocks noGrp="1"/>
          </p:cNvSpPr>
          <p:nvPr>
            <p:ph type="body" sz="quarter" idx="3"/>
          </p:nvPr>
        </p:nvSpPr>
        <p:spPr>
          <a:xfrm>
            <a:off x="6172200" y="899161"/>
            <a:ext cx="5791200" cy="823912"/>
          </a:xfrm>
        </p:spPr>
        <p:txBody>
          <a:bodyPr/>
          <a:lstStyle/>
          <a:p>
            <a:pPr algn="ctr"/>
            <a:r>
              <a:rPr lang="en-CA" dirty="0"/>
              <a:t>Future Conditions</a:t>
            </a:r>
          </a:p>
        </p:txBody>
      </p:sp>
      <p:sp>
        <p:nvSpPr>
          <p:cNvPr id="7" name="Content Placeholder 6"/>
          <p:cNvSpPr>
            <a:spLocks noGrp="1"/>
          </p:cNvSpPr>
          <p:nvPr>
            <p:ph sz="quarter" idx="4"/>
          </p:nvPr>
        </p:nvSpPr>
        <p:spPr>
          <a:xfrm>
            <a:off x="6172200" y="1602581"/>
            <a:ext cx="5791200" cy="2582227"/>
          </a:xfrm>
          <a:noFill/>
        </p:spPr>
        <p:txBody>
          <a:bodyPr>
            <a:normAutofit/>
          </a:bodyPr>
          <a:lstStyle/>
          <a:p>
            <a:r>
              <a:rPr lang="en-CA" dirty="0"/>
              <a:t>Population will grow by 45% by 2041</a:t>
            </a:r>
          </a:p>
          <a:p>
            <a:r>
              <a:rPr lang="en-CA" dirty="0"/>
              <a:t>Five corridors will be over capacity </a:t>
            </a:r>
          </a:p>
          <a:p>
            <a:r>
              <a:rPr lang="en-CA" dirty="0"/>
              <a:t>County focus on safety and reducing transportation impact on climate change</a:t>
            </a:r>
          </a:p>
          <a:p>
            <a:r>
              <a:rPr lang="en-CA" dirty="0"/>
              <a:t>Concerns that traffic growth will have on quality of life in urban areas</a:t>
            </a:r>
          </a:p>
        </p:txBody>
      </p:sp>
      <p:sp>
        <p:nvSpPr>
          <p:cNvPr id="4" name="Footer Placeholder 3"/>
          <p:cNvSpPr>
            <a:spLocks noGrp="1"/>
          </p:cNvSpPr>
          <p:nvPr>
            <p:ph type="ftr" sz="quarter" idx="10"/>
          </p:nvPr>
        </p:nvSpPr>
        <p:spPr/>
        <p:txBody>
          <a:bodyPr/>
          <a:lstStyle/>
          <a:p>
            <a:r>
              <a:rPr lang="en-CA"/>
              <a:t>Roads Committee Meeting - January 2022</a:t>
            </a:r>
            <a:endParaRPr lang="en-CA" dirty="0"/>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t="42143"/>
          <a:stretch/>
        </p:blipFill>
        <p:spPr>
          <a:xfrm>
            <a:off x="5675057" y="4305300"/>
            <a:ext cx="5930203" cy="2651760"/>
          </a:xfrm>
          <a:prstGeom prst="rect">
            <a:avLst/>
          </a:prstGeom>
        </p:spPr>
      </p:pic>
      <p:pic>
        <p:nvPicPr>
          <p:cNvPr id="9" name="Google Shape;302;p17" descr="Roads - Wellington County"/>
          <p:cNvPicPr preferRelativeResize="0"/>
          <p:nvPr/>
        </p:nvPicPr>
        <p:blipFill rotWithShape="1">
          <a:blip r:embed="rId3">
            <a:alphaModFix/>
          </a:blip>
          <a:srcRect/>
          <a:stretch/>
        </p:blipFill>
        <p:spPr>
          <a:xfrm>
            <a:off x="10399280" y="6187679"/>
            <a:ext cx="606946" cy="635508"/>
          </a:xfrm>
          <a:prstGeom prst="rect">
            <a:avLst/>
          </a:prstGeom>
          <a:noFill/>
          <a:ln>
            <a:noFill/>
          </a:ln>
        </p:spPr>
      </p:pic>
    </p:spTree>
    <p:extLst>
      <p:ext uri="{BB962C8B-B14F-4D97-AF65-F5344CB8AC3E}">
        <p14:creationId xmlns:p14="http://schemas.microsoft.com/office/powerpoint/2010/main" val="5910614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Road Master Action Plan - Roads - Wellington County"/>
          <p:cNvPicPr>
            <a:picLocks noGrp="1" noChangeAspect="1" noChangeArrowheads="1"/>
          </p:cNvPicPr>
          <p:nvPr>
            <p:ph type="pic" idx="2"/>
          </p:nvPr>
        </p:nvPicPr>
        <p:blipFill rotWithShape="1">
          <a:blip r:embed="rId2" cstate="screen">
            <a:extLst>
              <a:ext uri="{28A0092B-C50C-407E-A947-70E740481C1C}">
                <a14:useLocalDpi xmlns:a14="http://schemas.microsoft.com/office/drawing/2010/main"/>
              </a:ext>
            </a:extLst>
          </a:blip>
          <a:srcRect t="444"/>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1808018" y="3349596"/>
            <a:ext cx="9985663" cy="101458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b="1" dirty="0">
                <a:solidFill>
                  <a:schemeClr val="tx1"/>
                </a:solidFill>
                <a:latin typeface="Tw Cen MT" panose="020B0602020104020603" pitchFamily="34" charset="0"/>
              </a:rPr>
              <a:t>Problem and Opportunity Statement</a:t>
            </a:r>
          </a:p>
        </p:txBody>
      </p:sp>
      <p:sp>
        <p:nvSpPr>
          <p:cNvPr id="2" name="Footer Placeholder 1"/>
          <p:cNvSpPr>
            <a:spLocks noGrp="1"/>
          </p:cNvSpPr>
          <p:nvPr>
            <p:ph type="ftr" idx="11"/>
          </p:nvPr>
        </p:nvSpPr>
        <p:spPr/>
        <p:txBody>
          <a:bodyPr/>
          <a:lstStyle/>
          <a:p>
            <a:r>
              <a:rPr lang="en-CA"/>
              <a:t>Roads Committee Meeting - January 2022</a:t>
            </a:r>
            <a:endParaRPr lang="en-CA" dirty="0"/>
          </a:p>
        </p:txBody>
      </p:sp>
    </p:spTree>
    <p:extLst>
      <p:ext uri="{BB962C8B-B14F-4D97-AF65-F5344CB8AC3E}">
        <p14:creationId xmlns:p14="http://schemas.microsoft.com/office/powerpoint/2010/main" val="40084774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Problem and Opportunity Statement</a:t>
            </a:r>
          </a:p>
        </p:txBody>
      </p:sp>
      <p:sp>
        <p:nvSpPr>
          <p:cNvPr id="3" name="Content Placeholder 2"/>
          <p:cNvSpPr>
            <a:spLocks noGrp="1"/>
          </p:cNvSpPr>
          <p:nvPr>
            <p:ph idx="1"/>
          </p:nvPr>
        </p:nvSpPr>
        <p:spPr>
          <a:xfrm>
            <a:off x="488515" y="1600200"/>
            <a:ext cx="6163746" cy="4581395"/>
          </a:xfrm>
          <a:solidFill>
            <a:schemeClr val="accent5">
              <a:lumMod val="20000"/>
              <a:lumOff val="80000"/>
            </a:schemeClr>
          </a:solidFill>
        </p:spPr>
        <p:txBody>
          <a:bodyPr>
            <a:normAutofit fontScale="70000" lnSpcReduction="20000"/>
          </a:bodyPr>
          <a:lstStyle/>
          <a:p>
            <a:pPr marL="0" indent="0" algn="ctr">
              <a:buNone/>
            </a:pPr>
            <a:r>
              <a:rPr lang="en-CA" sz="2600" b="1" dirty="0"/>
              <a:t>Exceed Practical Capacity by 2041 </a:t>
            </a:r>
            <a:endParaRPr lang="en-CA" sz="2600" b="1" dirty="0" smtClean="0"/>
          </a:p>
          <a:p>
            <a:pPr marL="0" indent="0" algn="ctr">
              <a:buNone/>
            </a:pPr>
            <a:r>
              <a:rPr lang="en-CA" sz="2600" b="1" dirty="0" smtClean="0"/>
              <a:t>(</a:t>
            </a:r>
            <a:r>
              <a:rPr lang="en-CA" sz="2600" b="1" dirty="0"/>
              <a:t>Significant Delay) </a:t>
            </a:r>
          </a:p>
          <a:p>
            <a:pPr marL="0" indent="0" algn="ctr">
              <a:buNone/>
            </a:pPr>
            <a:endParaRPr lang="en-CA" b="1" dirty="0"/>
          </a:p>
          <a:p>
            <a:pPr marL="457200" indent="-457200">
              <a:buFont typeface="+mj-lt"/>
              <a:buAutoNum type="arabicPeriod"/>
            </a:pPr>
            <a:r>
              <a:rPr lang="en-CA" sz="2100" b="1" dirty="0"/>
              <a:t>Wellington Road </a:t>
            </a:r>
            <a:r>
              <a:rPr lang="en-CA" sz="2100" b="1" dirty="0" smtClean="0"/>
              <a:t>7</a:t>
            </a:r>
            <a:endParaRPr lang="en-CA" sz="2100" b="1" dirty="0"/>
          </a:p>
          <a:p>
            <a:pPr lvl="1"/>
            <a:r>
              <a:rPr lang="en-CA" sz="2100" dirty="0"/>
              <a:t>Between Elora/Salem and the Highway 6 </a:t>
            </a:r>
            <a:r>
              <a:rPr lang="en-CA" sz="2100" dirty="0" smtClean="0"/>
              <a:t>junction</a:t>
            </a:r>
          </a:p>
          <a:p>
            <a:pPr marL="457200" indent="-457200">
              <a:buFont typeface="+mj-lt"/>
              <a:buAutoNum type="arabicPeriod"/>
            </a:pPr>
            <a:r>
              <a:rPr lang="en-CA" sz="2100" b="1" dirty="0" smtClean="0"/>
              <a:t>Wellington Road 18 </a:t>
            </a:r>
          </a:p>
          <a:p>
            <a:pPr lvl="1"/>
            <a:r>
              <a:rPr lang="en-CA" sz="2100" dirty="0" smtClean="0"/>
              <a:t>Between </a:t>
            </a:r>
            <a:r>
              <a:rPr lang="en-CA" sz="2100" dirty="0"/>
              <a:t>Wellington Road 21 (Elora) and Wellington Road 43 (Fergus</a:t>
            </a:r>
            <a:r>
              <a:rPr lang="en-CA" sz="2100" dirty="0" smtClean="0"/>
              <a:t>)</a:t>
            </a:r>
            <a:endParaRPr lang="en-CA" sz="2100" dirty="0"/>
          </a:p>
          <a:p>
            <a:pPr lvl="1"/>
            <a:r>
              <a:rPr lang="en-CA" sz="2100" dirty="0"/>
              <a:t>Wellington Road 18 between Elora and Fergus will experience Level of Service F</a:t>
            </a:r>
          </a:p>
          <a:p>
            <a:pPr marL="457200" indent="-457200">
              <a:buFont typeface="+mj-lt"/>
              <a:buAutoNum type="arabicPeriod"/>
            </a:pPr>
            <a:r>
              <a:rPr lang="en-CA" sz="2100" b="1" dirty="0"/>
              <a:t>Wellington Road 32 </a:t>
            </a:r>
          </a:p>
          <a:p>
            <a:pPr lvl="1"/>
            <a:r>
              <a:rPr lang="en-CA" sz="2100" dirty="0"/>
              <a:t>Between Wellington Road 124 and Highway 7, with Level of Service F</a:t>
            </a:r>
          </a:p>
          <a:p>
            <a:pPr marL="457200" indent="-457200">
              <a:buFont typeface="+mj-lt"/>
              <a:buAutoNum type="arabicPeriod"/>
            </a:pPr>
            <a:r>
              <a:rPr lang="en-CA" sz="2100" b="1" dirty="0"/>
              <a:t>Wellington Road 46 </a:t>
            </a:r>
          </a:p>
          <a:p>
            <a:pPr lvl="1"/>
            <a:r>
              <a:rPr lang="en-CA" sz="2100" dirty="0"/>
              <a:t>Between </a:t>
            </a:r>
            <a:r>
              <a:rPr lang="en-CA" sz="2100" dirty="0" err="1"/>
              <a:t>Maltby</a:t>
            </a:r>
            <a:r>
              <a:rPr lang="en-CA" sz="2100" dirty="0"/>
              <a:t> Road and Wellington Road 34, with Level of Service F</a:t>
            </a:r>
          </a:p>
          <a:p>
            <a:pPr marL="457200" indent="-457200">
              <a:buFont typeface="+mj-lt"/>
              <a:buAutoNum type="arabicPeriod"/>
            </a:pPr>
            <a:r>
              <a:rPr lang="en-CA" sz="2100" b="1" dirty="0"/>
              <a:t>Wellington Road 124 </a:t>
            </a:r>
          </a:p>
          <a:p>
            <a:pPr lvl="1"/>
            <a:r>
              <a:rPr lang="en-CA" sz="2100" dirty="0"/>
              <a:t>Between the Region of Waterloo boundary limits and the City of Guelph boundary limits</a:t>
            </a:r>
          </a:p>
        </p:txBody>
      </p:sp>
      <p:sp>
        <p:nvSpPr>
          <p:cNvPr id="4" name="Footer Placeholder 3"/>
          <p:cNvSpPr>
            <a:spLocks noGrp="1"/>
          </p:cNvSpPr>
          <p:nvPr>
            <p:ph type="ftr" sz="quarter" idx="10"/>
          </p:nvPr>
        </p:nvSpPr>
        <p:spPr/>
        <p:txBody>
          <a:bodyPr/>
          <a:lstStyle/>
          <a:p>
            <a:r>
              <a:rPr lang="en-CA" dirty="0"/>
              <a:t>Roads Committee Meeting - January 2022</a:t>
            </a:r>
          </a:p>
        </p:txBody>
      </p:sp>
      <p:sp>
        <p:nvSpPr>
          <p:cNvPr id="6" name="Content Placeholder 2"/>
          <p:cNvSpPr txBox="1">
            <a:spLocks/>
          </p:cNvSpPr>
          <p:nvPr/>
        </p:nvSpPr>
        <p:spPr>
          <a:xfrm>
            <a:off x="6652261" y="1600200"/>
            <a:ext cx="5394959" cy="4581395"/>
          </a:xfrm>
          <a:prstGeom prst="rect">
            <a:avLst/>
          </a:prstGeom>
          <a:solidFill>
            <a:schemeClr val="accent6">
              <a:lumMod val="20000"/>
              <a:lumOff val="80000"/>
            </a:schemeClr>
          </a:solidFill>
        </p:spPr>
        <p:txBody>
          <a:bodyPr vert="horz" lIns="182880" tIns="182880" rIns="182880" bIns="182880" rtlCol="0">
            <a:normAutofit/>
          </a:bodyPr>
          <a:lstStyle>
            <a:lvl1pPr marL="228600" indent="-228600" algn="l" defTabSz="914400" rtl="0" eaLnBrk="1" latinLnBrk="0" hangingPunct="1">
              <a:lnSpc>
                <a:spcPct val="90000"/>
              </a:lnSpc>
              <a:spcBef>
                <a:spcPts val="600"/>
              </a:spcBef>
              <a:buFont typeface="Arial" panose="020B0604020202020204" pitchFamily="34" charset="0"/>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60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60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60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600"/>
              </a:spcBef>
              <a:buFont typeface="Arial" panose="020B0604020202020204" pitchFamily="34" charset="0"/>
              <a:buChar char="•"/>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CA" sz="2000" b="1" dirty="0"/>
              <a:t>Approach Practical Capacity by 2041 </a:t>
            </a:r>
            <a:endParaRPr lang="en-CA" sz="2000" b="1" dirty="0" smtClean="0"/>
          </a:p>
          <a:p>
            <a:pPr marL="0" indent="0" algn="ctr">
              <a:buFont typeface="Arial" panose="020B0604020202020204" pitchFamily="34" charset="0"/>
              <a:buNone/>
            </a:pPr>
            <a:r>
              <a:rPr lang="en-CA" sz="2000" b="1" dirty="0" smtClean="0"/>
              <a:t>(</a:t>
            </a:r>
            <a:r>
              <a:rPr lang="en-CA" sz="2000" b="1" dirty="0"/>
              <a:t>Moderate Delay)</a:t>
            </a:r>
          </a:p>
          <a:p>
            <a:pPr marL="0" indent="0" algn="ctr">
              <a:buFont typeface="Arial" panose="020B0604020202020204" pitchFamily="34" charset="0"/>
              <a:buNone/>
            </a:pPr>
            <a:endParaRPr lang="en-CA" sz="2000" b="1" dirty="0"/>
          </a:p>
          <a:p>
            <a:pPr marL="342900" indent="-342900">
              <a:buFont typeface="+mj-lt"/>
              <a:buAutoNum type="arabicPeriod" startAt="6"/>
            </a:pPr>
            <a:r>
              <a:rPr lang="en-CA" sz="1600" b="1" dirty="0"/>
              <a:t>Wellington Road 21 </a:t>
            </a:r>
          </a:p>
          <a:p>
            <a:pPr lvl="1"/>
            <a:r>
              <a:rPr lang="en-CA" sz="1600" dirty="0"/>
              <a:t>Between Wellington Road 7 (Elora) and the Region of Waterloo boundary limits, with Level of Service E</a:t>
            </a:r>
          </a:p>
          <a:p>
            <a:pPr marL="342900" indent="-342900">
              <a:buFont typeface="+mj-lt"/>
              <a:buAutoNum type="arabicPeriod" startAt="6"/>
            </a:pPr>
            <a:r>
              <a:rPr lang="en-CA" sz="1600" b="1" dirty="0"/>
              <a:t>Wellington Road 86 </a:t>
            </a:r>
          </a:p>
          <a:p>
            <a:pPr lvl="1"/>
            <a:r>
              <a:rPr lang="en-CA" sz="1600" dirty="0"/>
              <a:t>Between Wellington Road 10 and Wallenstein, with Level of Service E</a:t>
            </a:r>
          </a:p>
        </p:txBody>
      </p:sp>
      <p:sp>
        <p:nvSpPr>
          <p:cNvPr id="9" name="Content Placeholder 2"/>
          <p:cNvSpPr txBox="1">
            <a:spLocks/>
          </p:cNvSpPr>
          <p:nvPr/>
        </p:nvSpPr>
        <p:spPr>
          <a:xfrm>
            <a:off x="228600" y="929640"/>
            <a:ext cx="11963400" cy="746760"/>
          </a:xfrm>
          <a:prstGeom prst="rect">
            <a:avLst/>
          </a:prstGeom>
        </p:spPr>
        <p:txBody>
          <a:bodyPr vert="horz" lIns="182880" tIns="182880" rIns="182880" bIns="182880" rtlCol="0">
            <a:noAutofit/>
          </a:bodyPr>
          <a:lstStyle>
            <a:lvl1pPr marL="228600" indent="-228600" algn="l" defTabSz="914400" rtl="0" eaLnBrk="1" latinLnBrk="0" hangingPunct="1">
              <a:lnSpc>
                <a:spcPct val="90000"/>
              </a:lnSpc>
              <a:spcBef>
                <a:spcPts val="600"/>
              </a:spcBef>
              <a:buFont typeface="Arial" panose="020B0604020202020204" pitchFamily="34" charset="0"/>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60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60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60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600"/>
              </a:spcBef>
              <a:buFont typeface="Arial" panose="020B0604020202020204" pitchFamily="34" charset="0"/>
              <a:buChar char="•"/>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CA" dirty="0"/>
              <a:t>1. Address the future (2041) significant capacity constraints on portions of </a:t>
            </a:r>
            <a:r>
              <a:rPr lang="en-CA" dirty="0" smtClean="0"/>
              <a:t>County </a:t>
            </a:r>
            <a:r>
              <a:rPr lang="en-CA" dirty="0"/>
              <a:t>Roads</a:t>
            </a:r>
          </a:p>
          <a:p>
            <a:endParaRPr lang="en-CA" sz="1600" dirty="0"/>
          </a:p>
        </p:txBody>
      </p:sp>
      <p:pic>
        <p:nvPicPr>
          <p:cNvPr id="7" name="Google Shape;302;p17" descr="Roads - Wellington County"/>
          <p:cNvPicPr preferRelativeResize="0"/>
          <p:nvPr/>
        </p:nvPicPr>
        <p:blipFill rotWithShape="1">
          <a:blip r:embed="rId2">
            <a:alphaModFix/>
          </a:blip>
          <a:srcRect/>
          <a:stretch/>
        </p:blipFill>
        <p:spPr>
          <a:xfrm>
            <a:off x="10399280" y="6187679"/>
            <a:ext cx="606946" cy="635508"/>
          </a:xfrm>
          <a:prstGeom prst="rect">
            <a:avLst/>
          </a:prstGeom>
          <a:noFill/>
          <a:ln>
            <a:noFill/>
          </a:ln>
        </p:spPr>
      </p:pic>
    </p:spTree>
    <p:extLst>
      <p:ext uri="{BB962C8B-B14F-4D97-AF65-F5344CB8AC3E}">
        <p14:creationId xmlns:p14="http://schemas.microsoft.com/office/powerpoint/2010/main" val="24910584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Problem and Opportunity Statement</a:t>
            </a:r>
          </a:p>
        </p:txBody>
      </p:sp>
      <p:sp>
        <p:nvSpPr>
          <p:cNvPr id="3" name="Content Placeholder 2"/>
          <p:cNvSpPr>
            <a:spLocks noGrp="1"/>
          </p:cNvSpPr>
          <p:nvPr>
            <p:ph idx="1"/>
          </p:nvPr>
        </p:nvSpPr>
        <p:spPr>
          <a:xfrm>
            <a:off x="228600" y="1656137"/>
            <a:ext cx="5989320" cy="5029200"/>
          </a:xfrm>
        </p:spPr>
        <p:txBody>
          <a:bodyPr>
            <a:normAutofit/>
          </a:bodyPr>
          <a:lstStyle/>
          <a:p>
            <a:pPr marL="457200" indent="-457200">
              <a:lnSpc>
                <a:spcPct val="100000"/>
              </a:lnSpc>
              <a:buFont typeface="+mj-lt"/>
              <a:buAutoNum type="arabicPeriod" startAt="2"/>
            </a:pPr>
            <a:r>
              <a:rPr lang="en-CA" dirty="0"/>
              <a:t>Improve connectivity of the active transportation network</a:t>
            </a:r>
          </a:p>
          <a:p>
            <a:pPr marL="457200" indent="-457200">
              <a:lnSpc>
                <a:spcPct val="100000"/>
              </a:lnSpc>
              <a:buFont typeface="+mj-lt"/>
              <a:buAutoNum type="arabicPeriod" startAt="2"/>
            </a:pPr>
            <a:r>
              <a:rPr lang="en-CA" dirty="0"/>
              <a:t>Identify opportunities to improve equitable mobility through expansion of transit</a:t>
            </a:r>
          </a:p>
          <a:p>
            <a:pPr marL="457200" indent="-457200">
              <a:lnSpc>
                <a:spcPct val="100000"/>
              </a:lnSpc>
              <a:buFont typeface="+mj-lt"/>
              <a:buAutoNum type="arabicPeriod" startAt="2"/>
            </a:pPr>
            <a:r>
              <a:rPr lang="en-CA" dirty="0"/>
              <a:t>Reduce Greenhouse Gas emissions</a:t>
            </a:r>
          </a:p>
          <a:p>
            <a:pPr marL="457200" indent="-457200">
              <a:lnSpc>
                <a:spcPct val="100000"/>
              </a:lnSpc>
              <a:buFont typeface="+mj-lt"/>
              <a:buAutoNum type="arabicPeriod" startAt="2"/>
            </a:pPr>
            <a:r>
              <a:rPr lang="en-CA" dirty="0"/>
              <a:t>Address short-term safety </a:t>
            </a:r>
            <a:br>
              <a:rPr lang="en-CA" dirty="0"/>
            </a:br>
            <a:r>
              <a:rPr lang="en-CA" dirty="0"/>
              <a:t>and speeding issues</a:t>
            </a:r>
          </a:p>
          <a:p>
            <a:endParaRPr lang="en-CA" sz="2000" dirty="0"/>
          </a:p>
        </p:txBody>
      </p:sp>
      <p:sp>
        <p:nvSpPr>
          <p:cNvPr id="4" name="Footer Placeholder 3"/>
          <p:cNvSpPr>
            <a:spLocks noGrp="1"/>
          </p:cNvSpPr>
          <p:nvPr>
            <p:ph type="ftr" sz="quarter" idx="10"/>
          </p:nvPr>
        </p:nvSpPr>
        <p:spPr/>
        <p:txBody>
          <a:bodyPr/>
          <a:lstStyle/>
          <a:p>
            <a:r>
              <a:rPr lang="en-CA" dirty="0"/>
              <a:t>Roads Committee Meeting - January 2022</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6299" y="1285268"/>
            <a:ext cx="6130135" cy="4744663"/>
          </a:xfrm>
          <a:prstGeom prst="rect">
            <a:avLst/>
          </a:prstGeom>
        </p:spPr>
      </p:pic>
      <p:pic>
        <p:nvPicPr>
          <p:cNvPr id="7" name="Google Shape;302;p17" descr="Roads - Wellington County"/>
          <p:cNvPicPr preferRelativeResize="0"/>
          <p:nvPr/>
        </p:nvPicPr>
        <p:blipFill rotWithShape="1">
          <a:blip r:embed="rId3">
            <a:alphaModFix/>
          </a:blip>
          <a:srcRect/>
          <a:stretch/>
        </p:blipFill>
        <p:spPr>
          <a:xfrm>
            <a:off x="10399280" y="6187679"/>
            <a:ext cx="606946" cy="635508"/>
          </a:xfrm>
          <a:prstGeom prst="rect">
            <a:avLst/>
          </a:prstGeom>
          <a:noFill/>
          <a:ln>
            <a:noFill/>
          </a:ln>
        </p:spPr>
      </p:pic>
    </p:spTree>
    <p:extLst>
      <p:ext uri="{BB962C8B-B14F-4D97-AF65-F5344CB8AC3E}">
        <p14:creationId xmlns:p14="http://schemas.microsoft.com/office/powerpoint/2010/main" val="24368015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Road Master Action Plan - Roads - Wellington County"/>
          <p:cNvPicPr>
            <a:picLocks noGrp="1" noChangeAspect="1" noChangeArrowheads="1"/>
          </p:cNvPicPr>
          <p:nvPr>
            <p:ph type="pic" idx="2"/>
          </p:nvPr>
        </p:nvPicPr>
        <p:blipFill rotWithShape="1">
          <a:blip r:embed="rId2" cstate="screen">
            <a:extLst>
              <a:ext uri="{28A0092B-C50C-407E-A947-70E740481C1C}">
                <a14:useLocalDpi xmlns:a14="http://schemas.microsoft.com/office/drawing/2010/main"/>
              </a:ext>
            </a:extLst>
          </a:blip>
          <a:srcRect t="444"/>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1808018" y="3349596"/>
            <a:ext cx="9985663" cy="101458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b="1" dirty="0">
                <a:solidFill>
                  <a:schemeClr val="tx1"/>
                </a:solidFill>
                <a:latin typeface="Tw Cen MT" panose="020B0602020104020603" pitchFamily="34" charset="0"/>
              </a:rPr>
              <a:t>Long-term Improvements</a:t>
            </a:r>
          </a:p>
        </p:txBody>
      </p:sp>
      <p:sp>
        <p:nvSpPr>
          <p:cNvPr id="2" name="Footer Placeholder 1"/>
          <p:cNvSpPr>
            <a:spLocks noGrp="1"/>
          </p:cNvSpPr>
          <p:nvPr>
            <p:ph type="ftr" idx="11"/>
          </p:nvPr>
        </p:nvSpPr>
        <p:spPr/>
        <p:txBody>
          <a:bodyPr/>
          <a:lstStyle/>
          <a:p>
            <a:r>
              <a:rPr lang="en-CA"/>
              <a:t>Roads Committee Meeting - January 2022</a:t>
            </a:r>
            <a:endParaRPr lang="en-CA" dirty="0"/>
          </a:p>
        </p:txBody>
      </p:sp>
    </p:spTree>
    <p:extLst>
      <p:ext uri="{BB962C8B-B14F-4D97-AF65-F5344CB8AC3E}">
        <p14:creationId xmlns:p14="http://schemas.microsoft.com/office/powerpoint/2010/main" val="40773132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Long-term Transportation </a:t>
            </a:r>
            <a:r>
              <a:rPr lang="en-CA" dirty="0" smtClean="0"/>
              <a:t>Needs (Methodology)</a:t>
            </a:r>
            <a:endParaRPr lang="en-CA" dirty="0"/>
          </a:p>
        </p:txBody>
      </p:sp>
      <p:sp>
        <p:nvSpPr>
          <p:cNvPr id="3" name="Content Placeholder 2"/>
          <p:cNvSpPr>
            <a:spLocks noGrp="1"/>
          </p:cNvSpPr>
          <p:nvPr>
            <p:ph idx="1"/>
          </p:nvPr>
        </p:nvSpPr>
        <p:spPr>
          <a:xfrm>
            <a:off x="228599" y="1142999"/>
            <a:ext cx="6091733" cy="5396789"/>
          </a:xfrm>
        </p:spPr>
        <p:txBody>
          <a:bodyPr>
            <a:normAutofit fontScale="85000" lnSpcReduction="20000"/>
          </a:bodyPr>
          <a:lstStyle/>
          <a:p>
            <a:pPr>
              <a:lnSpc>
                <a:spcPct val="120000"/>
              </a:lnSpc>
            </a:pPr>
            <a:r>
              <a:rPr lang="en-CA" dirty="0" smtClean="0"/>
              <a:t>Transportation </a:t>
            </a:r>
            <a:r>
              <a:rPr lang="en-CA" dirty="0"/>
              <a:t>assessment undertaken to determine impact of growth on road network</a:t>
            </a:r>
          </a:p>
          <a:p>
            <a:pPr>
              <a:lnSpc>
                <a:spcPct val="120000"/>
              </a:lnSpc>
            </a:pPr>
            <a:r>
              <a:rPr lang="en-CA" dirty="0"/>
              <a:t>Growth components</a:t>
            </a:r>
          </a:p>
          <a:p>
            <a:pPr lvl="1">
              <a:lnSpc>
                <a:spcPct val="120000"/>
              </a:lnSpc>
            </a:pPr>
            <a:r>
              <a:rPr lang="en-CA" dirty="0"/>
              <a:t>External, non-County trips travelling through the network</a:t>
            </a:r>
          </a:p>
          <a:p>
            <a:pPr lvl="1">
              <a:lnSpc>
                <a:spcPct val="120000"/>
              </a:lnSpc>
            </a:pPr>
            <a:r>
              <a:rPr lang="en-CA" dirty="0"/>
              <a:t>General population and employment growth to 2041</a:t>
            </a:r>
          </a:p>
          <a:p>
            <a:pPr lvl="1">
              <a:lnSpc>
                <a:spcPct val="120000"/>
              </a:lnSpc>
            </a:pPr>
            <a:r>
              <a:rPr lang="en-CA" dirty="0"/>
              <a:t>Specific </a:t>
            </a:r>
            <a:r>
              <a:rPr lang="en-CA" dirty="0" smtClean="0"/>
              <a:t>Secondary Plan </a:t>
            </a:r>
            <a:r>
              <a:rPr lang="en-CA" dirty="0"/>
              <a:t>developments (e.g. Clair-Maltby)</a:t>
            </a:r>
          </a:p>
          <a:p>
            <a:pPr>
              <a:lnSpc>
                <a:spcPct val="120000"/>
              </a:lnSpc>
            </a:pPr>
            <a:r>
              <a:rPr lang="en-CA" dirty="0" smtClean="0"/>
              <a:t>Account </a:t>
            </a:r>
            <a:r>
              <a:rPr lang="en-CA" dirty="0"/>
              <a:t>for planned </a:t>
            </a:r>
            <a:r>
              <a:rPr lang="en-CA" dirty="0" smtClean="0"/>
              <a:t>long-term </a:t>
            </a:r>
            <a:r>
              <a:rPr lang="en-CA" dirty="0"/>
              <a:t>network improvements</a:t>
            </a:r>
          </a:p>
          <a:p>
            <a:pPr lvl="1">
              <a:lnSpc>
                <a:spcPct val="120000"/>
              </a:lnSpc>
            </a:pPr>
            <a:r>
              <a:rPr lang="en-CA" dirty="0"/>
              <a:t>Hanlon Expressway improvements (MTO), including Morriston By-Pass</a:t>
            </a:r>
          </a:p>
          <a:p>
            <a:pPr>
              <a:lnSpc>
                <a:spcPct val="120000"/>
              </a:lnSpc>
            </a:pPr>
            <a:r>
              <a:rPr lang="en-CA" dirty="0"/>
              <a:t>Capacity issues identified </a:t>
            </a:r>
            <a:r>
              <a:rPr lang="en-CA" dirty="0" smtClean="0"/>
              <a:t>on </a:t>
            </a:r>
            <a:r>
              <a:rPr lang="en-CA" dirty="0"/>
              <a:t>seven roadway corridors – will approach or exceed practical capacity by 2041</a:t>
            </a:r>
          </a:p>
          <a:p>
            <a:pPr>
              <a:lnSpc>
                <a:spcPct val="120000"/>
              </a:lnSpc>
            </a:pPr>
            <a:r>
              <a:rPr lang="en-CA" dirty="0"/>
              <a:t>Alternatives identified and evaluated for each of the seven corridors</a:t>
            </a:r>
          </a:p>
        </p:txBody>
      </p:sp>
      <p:sp>
        <p:nvSpPr>
          <p:cNvPr id="4" name="Footer Placeholder 3"/>
          <p:cNvSpPr>
            <a:spLocks noGrp="1"/>
          </p:cNvSpPr>
          <p:nvPr>
            <p:ph type="ftr" sz="quarter" idx="10"/>
          </p:nvPr>
        </p:nvSpPr>
        <p:spPr/>
        <p:txBody>
          <a:bodyPr/>
          <a:lstStyle/>
          <a:p>
            <a:r>
              <a:rPr lang="en-CA"/>
              <a:t>Roads Committee Meeting - January 2022</a:t>
            </a:r>
            <a:endParaRPr lang="en-CA" dirty="0"/>
          </a:p>
        </p:txBody>
      </p:sp>
      <p:pic>
        <p:nvPicPr>
          <p:cNvPr id="5" name="image26.png"/>
          <p:cNvPicPr/>
          <p:nvPr/>
        </p:nvPicPr>
        <p:blipFill>
          <a:blip r:embed="rId2"/>
          <a:srcRect/>
          <a:stretch>
            <a:fillRect/>
          </a:stretch>
        </p:blipFill>
        <p:spPr>
          <a:xfrm>
            <a:off x="6496941" y="1323579"/>
            <a:ext cx="5524500" cy="4241800"/>
          </a:xfrm>
          <a:prstGeom prst="rect">
            <a:avLst/>
          </a:prstGeom>
          <a:ln/>
        </p:spPr>
      </p:pic>
      <p:pic>
        <p:nvPicPr>
          <p:cNvPr id="6" name="Google Shape;302;p17" descr="Roads - Wellington County"/>
          <p:cNvPicPr preferRelativeResize="0"/>
          <p:nvPr/>
        </p:nvPicPr>
        <p:blipFill rotWithShape="1">
          <a:blip r:embed="rId3">
            <a:alphaModFix/>
          </a:blip>
          <a:srcRect/>
          <a:stretch/>
        </p:blipFill>
        <p:spPr>
          <a:xfrm>
            <a:off x="10399280" y="6187679"/>
            <a:ext cx="606946" cy="635508"/>
          </a:xfrm>
          <a:prstGeom prst="rect">
            <a:avLst/>
          </a:prstGeom>
          <a:noFill/>
          <a:ln>
            <a:noFill/>
          </a:ln>
        </p:spPr>
      </p:pic>
    </p:spTree>
    <p:extLst>
      <p:ext uri="{BB962C8B-B14F-4D97-AF65-F5344CB8AC3E}">
        <p14:creationId xmlns:p14="http://schemas.microsoft.com/office/powerpoint/2010/main" val="28418125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Alternative Strategies to Address Network Deficiencies</a:t>
            </a:r>
            <a:endParaRPr lang="en-CA" dirty="0"/>
          </a:p>
        </p:txBody>
      </p:sp>
      <p:sp>
        <p:nvSpPr>
          <p:cNvPr id="4" name="Footer Placeholder 3"/>
          <p:cNvSpPr>
            <a:spLocks noGrp="1"/>
          </p:cNvSpPr>
          <p:nvPr>
            <p:ph type="ftr" sz="quarter" idx="10"/>
          </p:nvPr>
        </p:nvSpPr>
        <p:spPr/>
        <p:txBody>
          <a:bodyPr/>
          <a:lstStyle/>
          <a:p>
            <a:r>
              <a:rPr lang="en-CA"/>
              <a:t>Roads Committee Meeting - January 2022</a:t>
            </a:r>
            <a:endParaRPr lang="en-CA" dirty="0"/>
          </a:p>
        </p:txBody>
      </p:sp>
      <p:graphicFrame>
        <p:nvGraphicFramePr>
          <p:cNvPr id="5" name="Table 4"/>
          <p:cNvGraphicFramePr>
            <a:graphicFrameLocks noGrp="1"/>
          </p:cNvGraphicFramePr>
          <p:nvPr>
            <p:extLst>
              <p:ext uri="{D42A27DB-BD31-4B8C-83A1-F6EECF244321}">
                <p14:modId xmlns:p14="http://schemas.microsoft.com/office/powerpoint/2010/main" val="1898985688"/>
              </p:ext>
            </p:extLst>
          </p:nvPr>
        </p:nvGraphicFramePr>
        <p:xfrm>
          <a:off x="401320" y="1287475"/>
          <a:ext cx="11389360" cy="3984709"/>
        </p:xfrm>
        <a:graphic>
          <a:graphicData uri="http://schemas.openxmlformats.org/drawingml/2006/table">
            <a:tbl>
              <a:tblPr firstRow="1" bandRow="1">
                <a:tableStyleId>{5C22544A-7EE6-4342-B048-85BDC9FD1C3A}</a:tableStyleId>
              </a:tblPr>
              <a:tblGrid>
                <a:gridCol w="2847340">
                  <a:extLst>
                    <a:ext uri="{9D8B030D-6E8A-4147-A177-3AD203B41FA5}">
                      <a16:colId xmlns:a16="http://schemas.microsoft.com/office/drawing/2014/main" val="20000"/>
                    </a:ext>
                  </a:extLst>
                </a:gridCol>
                <a:gridCol w="2847340">
                  <a:extLst>
                    <a:ext uri="{9D8B030D-6E8A-4147-A177-3AD203B41FA5}">
                      <a16:colId xmlns:a16="http://schemas.microsoft.com/office/drawing/2014/main" val="20001"/>
                    </a:ext>
                  </a:extLst>
                </a:gridCol>
                <a:gridCol w="2847340">
                  <a:extLst>
                    <a:ext uri="{9D8B030D-6E8A-4147-A177-3AD203B41FA5}">
                      <a16:colId xmlns:a16="http://schemas.microsoft.com/office/drawing/2014/main" val="20002"/>
                    </a:ext>
                  </a:extLst>
                </a:gridCol>
                <a:gridCol w="2847340">
                  <a:extLst>
                    <a:ext uri="{9D8B030D-6E8A-4147-A177-3AD203B41FA5}">
                      <a16:colId xmlns:a16="http://schemas.microsoft.com/office/drawing/2014/main" val="20003"/>
                    </a:ext>
                  </a:extLst>
                </a:gridCol>
              </a:tblGrid>
              <a:tr h="753829">
                <a:tc>
                  <a:txBody>
                    <a:bodyPr/>
                    <a:lstStyle/>
                    <a:p>
                      <a:pPr algn="ctr"/>
                      <a:r>
                        <a:rPr lang="en-CA" sz="2000" dirty="0"/>
                        <a:t>Overview</a:t>
                      </a:r>
                    </a:p>
                  </a:txBody>
                  <a:tcPr anchor="ctr"/>
                </a:tc>
                <a:tc>
                  <a:txBody>
                    <a:bodyPr/>
                    <a:lstStyle/>
                    <a:p>
                      <a:pPr algn="ctr"/>
                      <a:r>
                        <a:rPr lang="en-CA" sz="2000" dirty="0"/>
                        <a:t>Travel Demand</a:t>
                      </a:r>
                      <a:r>
                        <a:rPr lang="en-CA" sz="2000" baseline="0" dirty="0"/>
                        <a:t> Management (TDM)</a:t>
                      </a:r>
                      <a:endParaRPr lang="en-CA" sz="2000" dirty="0"/>
                    </a:p>
                  </a:txBody>
                  <a:tcPr anchor="ctr"/>
                </a:tc>
                <a:tc>
                  <a:txBody>
                    <a:bodyPr/>
                    <a:lstStyle/>
                    <a:p>
                      <a:pPr algn="ctr"/>
                      <a:r>
                        <a:rPr lang="en-CA" sz="2000" dirty="0"/>
                        <a:t>Transportation System Management</a:t>
                      </a:r>
                      <a:r>
                        <a:rPr lang="en-CA" sz="2000" baseline="0" dirty="0"/>
                        <a:t> (TSM)</a:t>
                      </a:r>
                      <a:endParaRPr lang="en-CA" sz="2000" dirty="0"/>
                    </a:p>
                  </a:txBody>
                  <a:tcPr anchor="ctr"/>
                </a:tc>
                <a:tc>
                  <a:txBody>
                    <a:bodyPr/>
                    <a:lstStyle/>
                    <a:p>
                      <a:pPr algn="ctr"/>
                      <a:r>
                        <a:rPr lang="en-CA" sz="2000" dirty="0"/>
                        <a:t>Increase the Supply of Infrastructure</a:t>
                      </a:r>
                      <a:r>
                        <a:rPr lang="en-CA" sz="2000" baseline="0" dirty="0"/>
                        <a:t> </a:t>
                      </a:r>
                      <a:endParaRPr lang="en-CA" sz="2000" dirty="0"/>
                    </a:p>
                  </a:txBody>
                  <a:tcPr anchor="ctr"/>
                </a:tc>
                <a:extLst>
                  <a:ext uri="{0D108BD9-81ED-4DB2-BD59-A6C34878D82A}">
                    <a16:rowId xmlns:a16="http://schemas.microsoft.com/office/drawing/2014/main" val="10000"/>
                  </a:ext>
                </a:extLst>
              </a:tr>
              <a:tr h="2017297">
                <a:tc>
                  <a:txBody>
                    <a:bodyPr/>
                    <a:lstStyle/>
                    <a:p>
                      <a:pPr algn="l"/>
                      <a:r>
                        <a:rPr lang="en-CA" sz="2000" b="1" dirty="0">
                          <a:solidFill>
                            <a:schemeClr val="tx1">
                              <a:lumMod val="65000"/>
                              <a:lumOff val="35000"/>
                            </a:schemeClr>
                          </a:solidFill>
                        </a:rPr>
                        <a:t>Solutions Description </a:t>
                      </a:r>
                    </a:p>
                  </a:txBody>
                  <a:tcPr anchor="ctr"/>
                </a:tc>
                <a:tc>
                  <a:txBody>
                    <a:bodyPr/>
                    <a:lstStyle/>
                    <a:p>
                      <a:pPr marL="342900" lvl="0" indent="-342900" algn="l">
                        <a:buFont typeface="Arial" panose="020B0604020202020204" pitchFamily="34" charset="0"/>
                        <a:buChar char="•"/>
                      </a:pPr>
                      <a:r>
                        <a:rPr lang="en-CA" sz="2000" u="none" kern="1200" dirty="0" smtClean="0">
                          <a:solidFill>
                            <a:schemeClr val="tx1">
                              <a:lumMod val="65000"/>
                              <a:lumOff val="35000"/>
                            </a:schemeClr>
                          </a:solidFill>
                          <a:effectLst/>
                          <a:latin typeface="+mn-lt"/>
                          <a:ea typeface="+mn-ea"/>
                          <a:cs typeface="+mn-cs"/>
                        </a:rPr>
                        <a:t>Modify </a:t>
                      </a:r>
                      <a:r>
                        <a:rPr lang="en-CA" sz="2000" u="none" kern="1200" dirty="0">
                          <a:solidFill>
                            <a:schemeClr val="tx1">
                              <a:lumMod val="65000"/>
                              <a:lumOff val="35000"/>
                            </a:schemeClr>
                          </a:solidFill>
                          <a:effectLst/>
                          <a:latin typeface="+mn-lt"/>
                          <a:ea typeface="+mn-ea"/>
                          <a:cs typeface="+mn-cs"/>
                        </a:rPr>
                        <a:t>travel behaviour</a:t>
                      </a:r>
                      <a:r>
                        <a:rPr lang="en-CA" sz="2000" u="none" kern="1200" baseline="0" dirty="0">
                          <a:solidFill>
                            <a:schemeClr val="tx1">
                              <a:lumMod val="65000"/>
                              <a:lumOff val="35000"/>
                            </a:schemeClr>
                          </a:solidFill>
                          <a:effectLst/>
                          <a:latin typeface="+mn-lt"/>
                          <a:ea typeface="+mn-ea"/>
                          <a:cs typeface="+mn-cs"/>
                        </a:rPr>
                        <a:t> and r</a:t>
                      </a:r>
                      <a:r>
                        <a:rPr lang="en-CA" sz="2000" u="none" kern="1200" dirty="0">
                          <a:solidFill>
                            <a:schemeClr val="tx1">
                              <a:lumMod val="65000"/>
                              <a:lumOff val="35000"/>
                            </a:schemeClr>
                          </a:solidFill>
                          <a:effectLst/>
                          <a:latin typeface="+mn-lt"/>
                          <a:ea typeface="+mn-ea"/>
                          <a:cs typeface="+mn-cs"/>
                        </a:rPr>
                        <a:t>educe vehicle use (shift to other modes)</a:t>
                      </a:r>
                      <a:endParaRPr lang="en-CA" sz="2000" u="none" dirty="0">
                        <a:solidFill>
                          <a:schemeClr val="tx1">
                            <a:lumMod val="65000"/>
                            <a:lumOff val="35000"/>
                          </a:schemeClr>
                        </a:solidFill>
                      </a:endParaRPr>
                    </a:p>
                  </a:txBody>
                  <a:tcPr/>
                </a:tc>
                <a:tc>
                  <a:txBody>
                    <a:bodyPr/>
                    <a:lstStyle/>
                    <a:p>
                      <a:pPr marL="342900" lvl="0" indent="-342900" algn="l">
                        <a:buFont typeface="Arial" panose="020B0604020202020204" pitchFamily="34" charset="0"/>
                        <a:buChar char="•"/>
                      </a:pPr>
                      <a:r>
                        <a:rPr lang="en-CA" sz="2000" u="none" kern="1200" dirty="0" smtClean="0">
                          <a:solidFill>
                            <a:schemeClr val="tx1">
                              <a:lumMod val="65000"/>
                              <a:lumOff val="35000"/>
                            </a:schemeClr>
                          </a:solidFill>
                          <a:effectLst/>
                          <a:latin typeface="+mn-lt"/>
                          <a:ea typeface="+mn-ea"/>
                          <a:cs typeface="+mn-cs"/>
                        </a:rPr>
                        <a:t>Optimize </a:t>
                      </a:r>
                      <a:r>
                        <a:rPr lang="en-CA" sz="2000" u="none" kern="1200" dirty="0">
                          <a:solidFill>
                            <a:schemeClr val="tx1">
                              <a:lumMod val="65000"/>
                              <a:lumOff val="35000"/>
                            </a:schemeClr>
                          </a:solidFill>
                          <a:effectLst/>
                          <a:latin typeface="+mn-lt"/>
                          <a:ea typeface="+mn-ea"/>
                          <a:cs typeface="+mn-cs"/>
                        </a:rPr>
                        <a:t>infrastructure to improve performance</a:t>
                      </a:r>
                    </a:p>
                    <a:p>
                      <a:pPr marL="342900" lvl="0" indent="-342900" algn="l">
                        <a:buFont typeface="Arial" panose="020B0604020202020204" pitchFamily="34" charset="0"/>
                        <a:buChar char="•"/>
                      </a:pPr>
                      <a:r>
                        <a:rPr lang="en-CA" sz="2000" u="none" kern="1200" dirty="0" smtClean="0">
                          <a:solidFill>
                            <a:schemeClr val="tx1">
                              <a:lumMod val="65000"/>
                              <a:lumOff val="35000"/>
                            </a:schemeClr>
                          </a:solidFill>
                          <a:effectLst/>
                          <a:latin typeface="+mn-lt"/>
                          <a:ea typeface="+mn-ea"/>
                          <a:cs typeface="+mn-cs"/>
                        </a:rPr>
                        <a:t>Improve </a:t>
                      </a:r>
                      <a:r>
                        <a:rPr lang="en-CA" sz="2000" u="none" kern="1200" dirty="0">
                          <a:solidFill>
                            <a:schemeClr val="tx1">
                              <a:lumMod val="65000"/>
                              <a:lumOff val="35000"/>
                            </a:schemeClr>
                          </a:solidFill>
                          <a:effectLst/>
                          <a:latin typeface="+mn-lt"/>
                          <a:ea typeface="+mn-ea"/>
                          <a:cs typeface="+mn-cs"/>
                        </a:rPr>
                        <a:t>the quality of the roadway </a:t>
                      </a:r>
                    </a:p>
                    <a:p>
                      <a:pPr marL="342900" lvl="0" indent="-342900" algn="l">
                        <a:buFont typeface="Arial" panose="020B0604020202020204" pitchFamily="34" charset="0"/>
                        <a:buChar char="•"/>
                      </a:pPr>
                      <a:r>
                        <a:rPr lang="en-CA" sz="2000" u="none" kern="1200" dirty="0" smtClean="0">
                          <a:solidFill>
                            <a:schemeClr val="tx1">
                              <a:lumMod val="65000"/>
                              <a:lumOff val="35000"/>
                            </a:schemeClr>
                          </a:solidFill>
                          <a:effectLst/>
                          <a:latin typeface="+mn-lt"/>
                          <a:ea typeface="+mn-ea"/>
                          <a:cs typeface="+mn-cs"/>
                        </a:rPr>
                        <a:t>Use </a:t>
                      </a:r>
                      <a:r>
                        <a:rPr lang="en-CA" sz="2000" u="none" kern="1200" dirty="0">
                          <a:solidFill>
                            <a:schemeClr val="tx1">
                              <a:lumMod val="65000"/>
                              <a:lumOff val="35000"/>
                            </a:schemeClr>
                          </a:solidFill>
                          <a:effectLst/>
                          <a:latin typeface="+mn-lt"/>
                          <a:ea typeface="+mn-ea"/>
                          <a:cs typeface="+mn-cs"/>
                        </a:rPr>
                        <a:t>of technology </a:t>
                      </a:r>
                    </a:p>
                    <a:p>
                      <a:pPr marL="342900" lvl="0" indent="-342900" algn="l">
                        <a:buFont typeface="Arial" panose="020B0604020202020204" pitchFamily="34" charset="0"/>
                        <a:buChar char="•"/>
                      </a:pPr>
                      <a:r>
                        <a:rPr lang="en-CA" sz="2000" u="none" kern="1200" dirty="0" smtClean="0">
                          <a:solidFill>
                            <a:schemeClr val="tx1">
                              <a:lumMod val="65000"/>
                              <a:lumOff val="35000"/>
                            </a:schemeClr>
                          </a:solidFill>
                          <a:effectLst/>
                          <a:latin typeface="+mn-lt"/>
                          <a:ea typeface="+mn-ea"/>
                          <a:cs typeface="+mn-cs"/>
                        </a:rPr>
                        <a:t>Add </a:t>
                      </a:r>
                      <a:r>
                        <a:rPr lang="en-CA" sz="2000" u="none" kern="1200" dirty="0">
                          <a:solidFill>
                            <a:schemeClr val="tx1">
                              <a:lumMod val="65000"/>
                              <a:lumOff val="35000"/>
                            </a:schemeClr>
                          </a:solidFill>
                          <a:effectLst/>
                          <a:latin typeface="+mn-lt"/>
                          <a:ea typeface="+mn-ea"/>
                          <a:cs typeface="+mn-cs"/>
                        </a:rPr>
                        <a:t>turning lanes</a:t>
                      </a:r>
                      <a:endParaRPr lang="en-CA" sz="2000" u="none" dirty="0">
                        <a:solidFill>
                          <a:schemeClr val="tx1">
                            <a:lumMod val="65000"/>
                            <a:lumOff val="35000"/>
                          </a:schemeClr>
                        </a:solidFill>
                      </a:endParaRPr>
                    </a:p>
                  </a:txBody>
                  <a:tcPr/>
                </a:tc>
                <a:tc>
                  <a:txBody>
                    <a:bodyPr/>
                    <a:lstStyle/>
                    <a:p>
                      <a:pPr marL="342900" indent="-342900" algn="l">
                        <a:buFont typeface="Arial" panose="020B0604020202020204" pitchFamily="34" charset="0"/>
                        <a:buChar char="•"/>
                      </a:pPr>
                      <a:r>
                        <a:rPr lang="en-CA" sz="2000" dirty="0" smtClean="0">
                          <a:solidFill>
                            <a:schemeClr val="tx1">
                              <a:lumMod val="65000"/>
                              <a:lumOff val="35000"/>
                            </a:schemeClr>
                          </a:solidFill>
                        </a:rPr>
                        <a:t>Expand </a:t>
                      </a:r>
                      <a:r>
                        <a:rPr lang="en-CA" sz="2000" dirty="0">
                          <a:solidFill>
                            <a:schemeClr val="tx1">
                              <a:lumMod val="65000"/>
                              <a:lumOff val="35000"/>
                            </a:schemeClr>
                          </a:solidFill>
                        </a:rPr>
                        <a:t>existing infrastructure </a:t>
                      </a:r>
                    </a:p>
                    <a:p>
                      <a:pPr marL="342900" indent="-342900" algn="l">
                        <a:buFont typeface="Arial" panose="020B0604020202020204" pitchFamily="34" charset="0"/>
                        <a:buChar char="•"/>
                      </a:pPr>
                      <a:r>
                        <a:rPr lang="en-CA" sz="2000" dirty="0" smtClean="0">
                          <a:solidFill>
                            <a:schemeClr val="tx1">
                              <a:lumMod val="65000"/>
                              <a:lumOff val="35000"/>
                            </a:schemeClr>
                          </a:solidFill>
                        </a:rPr>
                        <a:t>Add </a:t>
                      </a:r>
                      <a:r>
                        <a:rPr lang="en-CA" sz="2000" dirty="0">
                          <a:solidFill>
                            <a:schemeClr val="tx1">
                              <a:lumMod val="65000"/>
                              <a:lumOff val="35000"/>
                            </a:schemeClr>
                          </a:solidFill>
                        </a:rPr>
                        <a:t>new infrastructure</a:t>
                      </a:r>
                    </a:p>
                  </a:txBody>
                  <a:tcPr/>
                </a:tc>
                <a:extLst>
                  <a:ext uri="{0D108BD9-81ED-4DB2-BD59-A6C34878D82A}">
                    <a16:rowId xmlns:a16="http://schemas.microsoft.com/office/drawing/2014/main" val="10001"/>
                  </a:ext>
                </a:extLst>
              </a:tr>
              <a:tr h="743215">
                <a:tc>
                  <a:txBody>
                    <a:bodyPr/>
                    <a:lstStyle/>
                    <a:p>
                      <a:pPr algn="l"/>
                      <a:r>
                        <a:rPr lang="en-CA" sz="2000" b="1" dirty="0">
                          <a:solidFill>
                            <a:schemeClr val="tx1">
                              <a:lumMod val="65000"/>
                              <a:lumOff val="35000"/>
                            </a:schemeClr>
                          </a:solidFill>
                        </a:rPr>
                        <a:t>Anticipated Effectiveness </a:t>
                      </a:r>
                      <a:r>
                        <a:rPr lang="en-CA" sz="2000" b="1" dirty="0" smtClean="0">
                          <a:solidFill>
                            <a:schemeClr val="tx1">
                              <a:lumMod val="65000"/>
                              <a:lumOff val="35000"/>
                            </a:schemeClr>
                          </a:solidFill>
                        </a:rPr>
                        <a:t>to Address </a:t>
                      </a:r>
                      <a:r>
                        <a:rPr lang="en-CA" sz="2000" b="1" dirty="0">
                          <a:solidFill>
                            <a:schemeClr val="tx1">
                              <a:lumMod val="65000"/>
                              <a:lumOff val="35000"/>
                            </a:schemeClr>
                          </a:solidFill>
                        </a:rPr>
                        <a:t>Capacity Issues </a:t>
                      </a:r>
                    </a:p>
                  </a:txBody>
                  <a:tcPr anchor="ctr"/>
                </a:tc>
                <a:tc>
                  <a:txBody>
                    <a:bodyPr/>
                    <a:lstStyle/>
                    <a:p>
                      <a:pPr algn="ctr"/>
                      <a:r>
                        <a:rPr lang="en-CA" sz="2000" b="1" dirty="0">
                          <a:solidFill>
                            <a:schemeClr val="tx1">
                              <a:lumMod val="65000"/>
                              <a:lumOff val="35000"/>
                            </a:schemeClr>
                          </a:solidFill>
                        </a:rPr>
                        <a:t>Low</a:t>
                      </a:r>
                    </a:p>
                  </a:txBody>
                  <a:tcPr anchor="ctr"/>
                </a:tc>
                <a:tc>
                  <a:txBody>
                    <a:bodyPr/>
                    <a:lstStyle/>
                    <a:p>
                      <a:pPr algn="ctr"/>
                      <a:r>
                        <a:rPr lang="en-CA" sz="2000" b="1" dirty="0">
                          <a:solidFill>
                            <a:schemeClr val="tx1">
                              <a:lumMod val="65000"/>
                              <a:lumOff val="35000"/>
                            </a:schemeClr>
                          </a:solidFill>
                        </a:rPr>
                        <a:t>Medium</a:t>
                      </a:r>
                    </a:p>
                  </a:txBody>
                  <a:tcPr anchor="ctr"/>
                </a:tc>
                <a:tc>
                  <a:txBody>
                    <a:bodyPr/>
                    <a:lstStyle/>
                    <a:p>
                      <a:pPr algn="ctr"/>
                      <a:r>
                        <a:rPr lang="en-CA" sz="2000" b="1" dirty="0">
                          <a:solidFill>
                            <a:schemeClr val="tx1">
                              <a:lumMod val="65000"/>
                              <a:lumOff val="35000"/>
                            </a:schemeClr>
                          </a:solidFill>
                        </a:rPr>
                        <a:t>High</a:t>
                      </a:r>
                    </a:p>
                  </a:txBody>
                  <a:tcPr anchor="ctr"/>
                </a:tc>
                <a:extLst>
                  <a:ext uri="{0D108BD9-81ED-4DB2-BD59-A6C34878D82A}">
                    <a16:rowId xmlns:a16="http://schemas.microsoft.com/office/drawing/2014/main" val="10002"/>
                  </a:ext>
                </a:extLst>
              </a:tr>
            </a:tbl>
          </a:graphicData>
        </a:graphic>
      </p:graphicFrame>
      <p:pic>
        <p:nvPicPr>
          <p:cNvPr id="7" name="Google Shape;302;p17" descr="Roads - Wellington County"/>
          <p:cNvPicPr preferRelativeResize="0"/>
          <p:nvPr/>
        </p:nvPicPr>
        <p:blipFill rotWithShape="1">
          <a:blip r:embed="rId3">
            <a:alphaModFix/>
          </a:blip>
          <a:srcRect/>
          <a:stretch/>
        </p:blipFill>
        <p:spPr>
          <a:xfrm>
            <a:off x="10399280" y="6187679"/>
            <a:ext cx="606946" cy="635508"/>
          </a:xfrm>
          <a:prstGeom prst="rect">
            <a:avLst/>
          </a:prstGeom>
          <a:noFill/>
          <a:ln>
            <a:noFill/>
          </a:ln>
        </p:spPr>
      </p:pic>
    </p:spTree>
    <p:extLst>
      <p:ext uri="{BB962C8B-B14F-4D97-AF65-F5344CB8AC3E}">
        <p14:creationId xmlns:p14="http://schemas.microsoft.com/office/powerpoint/2010/main" val="39037952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Evaluation Criteria</a:t>
            </a:r>
          </a:p>
        </p:txBody>
      </p:sp>
      <p:sp>
        <p:nvSpPr>
          <p:cNvPr id="4" name="Footer Placeholder 3"/>
          <p:cNvSpPr>
            <a:spLocks noGrp="1"/>
          </p:cNvSpPr>
          <p:nvPr>
            <p:ph type="ftr" sz="quarter" idx="10"/>
          </p:nvPr>
        </p:nvSpPr>
        <p:spPr>
          <a:xfrm>
            <a:off x="228600" y="6469693"/>
            <a:ext cx="7810500" cy="228600"/>
          </a:xfrm>
        </p:spPr>
        <p:txBody>
          <a:bodyPr/>
          <a:lstStyle/>
          <a:p>
            <a:r>
              <a:rPr lang="en-CA"/>
              <a:t>Roads Committee Meeting - January 2022</a:t>
            </a:r>
            <a:endParaRPr lang="en-CA" dirty="0"/>
          </a:p>
        </p:txBody>
      </p:sp>
      <p:graphicFrame>
        <p:nvGraphicFramePr>
          <p:cNvPr id="5" name="Table 4"/>
          <p:cNvGraphicFramePr>
            <a:graphicFrameLocks noGrp="1"/>
          </p:cNvGraphicFramePr>
          <p:nvPr>
            <p:extLst>
              <p:ext uri="{D42A27DB-BD31-4B8C-83A1-F6EECF244321}">
                <p14:modId xmlns:p14="http://schemas.microsoft.com/office/powerpoint/2010/main" val="1863442473"/>
              </p:ext>
            </p:extLst>
          </p:nvPr>
        </p:nvGraphicFramePr>
        <p:xfrm>
          <a:off x="278703" y="1045541"/>
          <a:ext cx="11539603" cy="5402371"/>
        </p:xfrm>
        <a:graphic>
          <a:graphicData uri="http://schemas.openxmlformats.org/drawingml/2006/table">
            <a:tbl>
              <a:tblPr firstRow="1" firstCol="1" bandRow="1">
                <a:tableStyleId>{5C22544A-7EE6-4342-B048-85BDC9FD1C3A}</a:tableStyleId>
              </a:tblPr>
              <a:tblGrid>
                <a:gridCol w="2297783">
                  <a:extLst>
                    <a:ext uri="{9D8B030D-6E8A-4147-A177-3AD203B41FA5}">
                      <a16:colId xmlns:a16="http://schemas.microsoft.com/office/drawing/2014/main" val="20000"/>
                    </a:ext>
                  </a:extLst>
                </a:gridCol>
                <a:gridCol w="2858078">
                  <a:extLst>
                    <a:ext uri="{9D8B030D-6E8A-4147-A177-3AD203B41FA5}">
                      <a16:colId xmlns:a16="http://schemas.microsoft.com/office/drawing/2014/main" val="20001"/>
                    </a:ext>
                  </a:extLst>
                </a:gridCol>
                <a:gridCol w="6383742">
                  <a:extLst>
                    <a:ext uri="{9D8B030D-6E8A-4147-A177-3AD203B41FA5}">
                      <a16:colId xmlns:a16="http://schemas.microsoft.com/office/drawing/2014/main" val="20002"/>
                    </a:ext>
                  </a:extLst>
                </a:gridCol>
              </a:tblGrid>
              <a:tr h="354883">
                <a:tc>
                  <a:txBody>
                    <a:bodyPr/>
                    <a:lstStyle/>
                    <a:p>
                      <a:pPr algn="ctr">
                        <a:lnSpc>
                          <a:spcPct val="115000"/>
                        </a:lnSpc>
                      </a:pPr>
                      <a:r>
                        <a:rPr lang="en-CA" sz="1600" dirty="0">
                          <a:effectLst/>
                        </a:rPr>
                        <a:t>Factor / Criteria Group</a:t>
                      </a:r>
                      <a:endParaRPr lang="en-CA" sz="1600" dirty="0">
                        <a:effectLst/>
                        <a:latin typeface="Calibri" panose="020F0502020204030204" pitchFamily="34" charset="0"/>
                        <a:cs typeface="Times New Roman" panose="02020603050405020304" pitchFamily="18" charset="0"/>
                      </a:endParaRPr>
                    </a:p>
                  </a:txBody>
                  <a:tcPr marL="38139" marR="38139" marT="0" marB="0" anchor="ctr"/>
                </a:tc>
                <a:tc>
                  <a:txBody>
                    <a:bodyPr/>
                    <a:lstStyle/>
                    <a:p>
                      <a:pPr algn="ctr">
                        <a:lnSpc>
                          <a:spcPct val="115000"/>
                        </a:lnSpc>
                      </a:pPr>
                      <a:r>
                        <a:rPr lang="en-CA" sz="1600" dirty="0">
                          <a:effectLst/>
                        </a:rPr>
                        <a:t>Support Project </a:t>
                      </a:r>
                      <a:r>
                        <a:rPr lang="en-CA" sz="1600" dirty="0" smtClean="0">
                          <a:effectLst/>
                        </a:rPr>
                        <a:t>Goals</a:t>
                      </a:r>
                      <a:endParaRPr lang="en-CA" sz="1600" dirty="0">
                        <a:effectLst/>
                        <a:latin typeface="Calibri" panose="020F0502020204030204" pitchFamily="34" charset="0"/>
                        <a:cs typeface="Times New Roman" panose="02020603050405020304" pitchFamily="18" charset="0"/>
                      </a:endParaRPr>
                    </a:p>
                  </a:txBody>
                  <a:tcPr marL="38139" marR="38139" marT="0" marB="0" anchor="ctr"/>
                </a:tc>
                <a:tc>
                  <a:txBody>
                    <a:bodyPr/>
                    <a:lstStyle/>
                    <a:p>
                      <a:pPr algn="ctr">
                        <a:lnSpc>
                          <a:spcPct val="115000"/>
                        </a:lnSpc>
                      </a:pPr>
                      <a:r>
                        <a:rPr lang="en-CA" sz="1600" dirty="0">
                          <a:effectLst/>
                        </a:rPr>
                        <a:t>Sub Factor / Criteria</a:t>
                      </a:r>
                      <a:endParaRPr lang="en-CA" sz="1600" dirty="0">
                        <a:effectLst/>
                        <a:latin typeface="Calibri" panose="020F0502020204030204" pitchFamily="34" charset="0"/>
                        <a:cs typeface="Times New Roman" panose="02020603050405020304" pitchFamily="18" charset="0"/>
                      </a:endParaRPr>
                    </a:p>
                  </a:txBody>
                  <a:tcPr marL="38139" marR="38139" marT="0" marB="0" anchor="ctr"/>
                </a:tc>
                <a:extLst>
                  <a:ext uri="{0D108BD9-81ED-4DB2-BD59-A6C34878D82A}">
                    <a16:rowId xmlns:a16="http://schemas.microsoft.com/office/drawing/2014/main" val="10000"/>
                  </a:ext>
                </a:extLst>
              </a:tr>
              <a:tr h="2276250">
                <a:tc>
                  <a:txBody>
                    <a:bodyPr/>
                    <a:lstStyle/>
                    <a:p>
                      <a:pPr algn="ctr">
                        <a:lnSpc>
                          <a:spcPct val="115000"/>
                        </a:lnSpc>
                        <a:spcAft>
                          <a:spcPts val="900"/>
                        </a:spcAft>
                      </a:pPr>
                      <a:r>
                        <a:rPr lang="en-CA" sz="1600" dirty="0">
                          <a:effectLst/>
                        </a:rPr>
                        <a:t>Transportation</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8139" marR="38139" marT="0" marB="0" anchor="ctr"/>
                </a:tc>
                <a:tc>
                  <a:txBody>
                    <a:bodyPr/>
                    <a:lstStyle/>
                    <a:p>
                      <a:pPr marL="342900" lvl="0" indent="-342900">
                        <a:lnSpc>
                          <a:spcPct val="115000"/>
                        </a:lnSpc>
                        <a:spcAft>
                          <a:spcPts val="0"/>
                        </a:spcAft>
                        <a:buClr>
                          <a:srgbClr val="286380"/>
                        </a:buClr>
                        <a:buSzPts val="1100"/>
                        <a:buFont typeface="Symbol" panose="05050102010706020507" pitchFamily="18" charset="2"/>
                        <a:buChar char=""/>
                      </a:pPr>
                      <a:r>
                        <a:rPr lang="en-CA" sz="1600" kern="800" dirty="0" smtClean="0">
                          <a:effectLst/>
                        </a:rPr>
                        <a:t>Focus </a:t>
                      </a:r>
                      <a:r>
                        <a:rPr lang="en-CA" sz="1600" kern="800" dirty="0">
                          <a:effectLst/>
                        </a:rPr>
                        <a:t>on Safety </a:t>
                      </a:r>
                    </a:p>
                    <a:p>
                      <a:pPr marL="342900" lvl="0" indent="-342900">
                        <a:lnSpc>
                          <a:spcPct val="115000"/>
                        </a:lnSpc>
                        <a:spcAft>
                          <a:spcPts val="0"/>
                        </a:spcAft>
                        <a:buClr>
                          <a:srgbClr val="286380"/>
                        </a:buClr>
                        <a:buSzPts val="1100"/>
                        <a:buFont typeface="Symbol" panose="05050102010706020507" pitchFamily="18" charset="2"/>
                        <a:buChar char=""/>
                      </a:pPr>
                      <a:r>
                        <a:rPr lang="en-CA" sz="1600" kern="800" dirty="0" smtClean="0">
                          <a:effectLst/>
                        </a:rPr>
                        <a:t>Sustainable </a:t>
                      </a:r>
                      <a:r>
                        <a:rPr lang="en-CA" sz="1600" kern="800" dirty="0">
                          <a:effectLst/>
                        </a:rPr>
                        <a:t>and Equitable Mobility </a:t>
                      </a:r>
                      <a:r>
                        <a:rPr lang="en-CA" sz="1600" kern="800" dirty="0" smtClean="0">
                          <a:effectLst/>
                        </a:rPr>
                        <a:t>Options</a:t>
                      </a:r>
                      <a:endParaRPr lang="en-CA" sz="1600" kern="800" dirty="0">
                        <a:effectLst/>
                      </a:endParaRPr>
                    </a:p>
                    <a:p>
                      <a:pPr marL="342900" lvl="0" indent="-342900">
                        <a:lnSpc>
                          <a:spcPct val="115000"/>
                        </a:lnSpc>
                        <a:spcAft>
                          <a:spcPts val="0"/>
                        </a:spcAft>
                        <a:buClr>
                          <a:srgbClr val="286380"/>
                        </a:buClr>
                        <a:buSzPts val="1100"/>
                        <a:buFont typeface="Symbol" panose="05050102010706020507" pitchFamily="18" charset="2"/>
                        <a:buChar char=""/>
                      </a:pPr>
                      <a:r>
                        <a:rPr lang="en-CA" sz="1600" kern="800" dirty="0" smtClean="0">
                          <a:effectLst/>
                        </a:rPr>
                        <a:t>Proactive Planning </a:t>
                      </a:r>
                      <a:r>
                        <a:rPr lang="en-CA" sz="1600" kern="800" dirty="0">
                          <a:effectLst/>
                        </a:rPr>
                        <a:t>for Future </a:t>
                      </a:r>
                      <a:r>
                        <a:rPr lang="en-CA" sz="1600" kern="800" dirty="0" smtClean="0">
                          <a:effectLst/>
                        </a:rPr>
                        <a:t>Expansion based on </a:t>
                      </a:r>
                      <a:r>
                        <a:rPr lang="en-CA" sz="1600" kern="800" dirty="0">
                          <a:effectLst/>
                        </a:rPr>
                        <a:t>Complete Streets Principles</a:t>
                      </a:r>
                      <a:endParaRPr lang="en-CA" sz="1600" kern="800" dirty="0">
                        <a:effectLst/>
                        <a:latin typeface="Calibri" panose="020F0502020204030204" pitchFamily="34" charset="0"/>
                        <a:ea typeface="Calibri" panose="020F0502020204030204" pitchFamily="34" charset="0"/>
                        <a:cs typeface="Times New Roman" panose="02020603050405020304" pitchFamily="18" charset="0"/>
                      </a:endParaRPr>
                    </a:p>
                  </a:txBody>
                  <a:tcPr marL="38139" marR="38139" marT="0" marB="0"/>
                </a:tc>
                <a:tc>
                  <a:txBody>
                    <a:bodyPr/>
                    <a:lstStyle/>
                    <a:p>
                      <a:pPr marL="342900" lvl="0" indent="-342900">
                        <a:lnSpc>
                          <a:spcPct val="115000"/>
                        </a:lnSpc>
                        <a:spcAft>
                          <a:spcPts val="0"/>
                        </a:spcAft>
                        <a:buClr>
                          <a:srgbClr val="286380"/>
                        </a:buClr>
                        <a:buSzPts val="1100"/>
                        <a:buFont typeface="Symbol" panose="05050102010706020507" pitchFamily="18" charset="2"/>
                        <a:buChar char=""/>
                      </a:pPr>
                      <a:r>
                        <a:rPr lang="en-CA" sz="1600" kern="800" dirty="0">
                          <a:effectLst/>
                        </a:rPr>
                        <a:t>Network Connectivity to Provincial Roads</a:t>
                      </a:r>
                    </a:p>
                    <a:p>
                      <a:pPr marL="342900" lvl="0" indent="-342900">
                        <a:lnSpc>
                          <a:spcPct val="115000"/>
                        </a:lnSpc>
                        <a:spcAft>
                          <a:spcPts val="0"/>
                        </a:spcAft>
                        <a:buClr>
                          <a:srgbClr val="286380"/>
                        </a:buClr>
                        <a:buSzPts val="1100"/>
                        <a:buFont typeface="Symbol" panose="05050102010706020507" pitchFamily="18" charset="2"/>
                        <a:buChar char=""/>
                      </a:pPr>
                      <a:r>
                        <a:rPr lang="en-CA" sz="1600" kern="800" dirty="0">
                          <a:effectLst/>
                        </a:rPr>
                        <a:t>Network Connectivity/Service to Regional Area</a:t>
                      </a:r>
                    </a:p>
                    <a:p>
                      <a:pPr marL="342900" lvl="0" indent="-342900">
                        <a:lnSpc>
                          <a:spcPct val="115000"/>
                        </a:lnSpc>
                        <a:spcAft>
                          <a:spcPts val="0"/>
                        </a:spcAft>
                        <a:buClr>
                          <a:srgbClr val="286380"/>
                        </a:buClr>
                        <a:buSzPts val="1100"/>
                        <a:buFont typeface="Symbol" panose="05050102010706020507" pitchFamily="18" charset="2"/>
                        <a:buChar char=""/>
                      </a:pPr>
                      <a:r>
                        <a:rPr lang="en-CA" sz="1600" kern="800" dirty="0">
                          <a:effectLst/>
                        </a:rPr>
                        <a:t>Network Connectivity/Service to Local Area</a:t>
                      </a:r>
                    </a:p>
                    <a:p>
                      <a:pPr marL="342900" lvl="0" indent="-342900">
                        <a:lnSpc>
                          <a:spcPct val="115000"/>
                        </a:lnSpc>
                        <a:spcAft>
                          <a:spcPts val="0"/>
                        </a:spcAft>
                        <a:buClr>
                          <a:srgbClr val="286380"/>
                        </a:buClr>
                        <a:buSzPts val="1100"/>
                        <a:buFont typeface="Symbol" panose="05050102010706020507" pitchFamily="18" charset="2"/>
                        <a:buChar char=""/>
                      </a:pPr>
                      <a:r>
                        <a:rPr lang="en-CA" sz="1600" kern="800" dirty="0">
                          <a:effectLst/>
                        </a:rPr>
                        <a:t>Maintain/Enhance Capacity of network</a:t>
                      </a:r>
                    </a:p>
                    <a:p>
                      <a:pPr marL="342900" lvl="0" indent="-342900">
                        <a:lnSpc>
                          <a:spcPct val="115000"/>
                        </a:lnSpc>
                        <a:spcAft>
                          <a:spcPts val="0"/>
                        </a:spcAft>
                        <a:buClr>
                          <a:srgbClr val="286380"/>
                        </a:buClr>
                        <a:buSzPts val="1100"/>
                        <a:buFont typeface="Symbol" panose="05050102010706020507" pitchFamily="18" charset="2"/>
                        <a:buChar char=""/>
                      </a:pPr>
                      <a:r>
                        <a:rPr lang="en-CA" sz="1600" kern="800" dirty="0">
                          <a:effectLst/>
                        </a:rPr>
                        <a:t>Safety - Collision Potential</a:t>
                      </a:r>
                    </a:p>
                    <a:p>
                      <a:pPr marL="342900" lvl="0" indent="-342900">
                        <a:lnSpc>
                          <a:spcPct val="115000"/>
                        </a:lnSpc>
                        <a:spcAft>
                          <a:spcPts val="0"/>
                        </a:spcAft>
                        <a:buClr>
                          <a:srgbClr val="286380"/>
                        </a:buClr>
                        <a:buSzPts val="1100"/>
                        <a:buFont typeface="Symbol" panose="05050102010706020507" pitchFamily="18" charset="2"/>
                        <a:buChar char=""/>
                      </a:pPr>
                      <a:r>
                        <a:rPr lang="en-CA" sz="1600" kern="800" dirty="0">
                          <a:effectLst/>
                        </a:rPr>
                        <a:t>Support Movement of Goods</a:t>
                      </a:r>
                    </a:p>
                    <a:p>
                      <a:pPr marL="342900" lvl="0" indent="-342900">
                        <a:lnSpc>
                          <a:spcPct val="115000"/>
                        </a:lnSpc>
                        <a:spcAft>
                          <a:spcPts val="0"/>
                        </a:spcAft>
                        <a:buClr>
                          <a:srgbClr val="286380"/>
                        </a:buClr>
                        <a:buSzPts val="1100"/>
                        <a:buFont typeface="Symbol" panose="05050102010706020507" pitchFamily="18" charset="2"/>
                        <a:buChar char=""/>
                      </a:pPr>
                      <a:r>
                        <a:rPr lang="en-CA" sz="1600" kern="800" dirty="0">
                          <a:effectLst/>
                        </a:rPr>
                        <a:t>Noise Impacts</a:t>
                      </a:r>
                    </a:p>
                    <a:p>
                      <a:pPr marL="342900" lvl="0" indent="-342900">
                        <a:lnSpc>
                          <a:spcPct val="115000"/>
                        </a:lnSpc>
                        <a:spcAft>
                          <a:spcPts val="0"/>
                        </a:spcAft>
                        <a:buClr>
                          <a:srgbClr val="286380"/>
                        </a:buClr>
                        <a:buSzPts val="1100"/>
                        <a:buFont typeface="Symbol" panose="05050102010706020507" pitchFamily="18" charset="2"/>
                        <a:buChar char=""/>
                      </a:pPr>
                      <a:r>
                        <a:rPr lang="en-CA" sz="1600" kern="800" dirty="0">
                          <a:effectLst/>
                        </a:rPr>
                        <a:t>Support Active Transportation</a:t>
                      </a:r>
                    </a:p>
                    <a:p>
                      <a:pPr marL="342900" lvl="0" indent="-342900">
                        <a:lnSpc>
                          <a:spcPct val="115000"/>
                        </a:lnSpc>
                        <a:spcAft>
                          <a:spcPts val="0"/>
                        </a:spcAft>
                        <a:buClr>
                          <a:srgbClr val="286380"/>
                        </a:buClr>
                        <a:buSzPts val="1100"/>
                        <a:buFont typeface="Symbol" panose="05050102010706020507" pitchFamily="18" charset="2"/>
                        <a:buChar char=""/>
                      </a:pPr>
                      <a:r>
                        <a:rPr lang="en-CA" sz="1600" kern="800" dirty="0">
                          <a:effectLst/>
                        </a:rPr>
                        <a:t>Residences Directly Impacted</a:t>
                      </a:r>
                      <a:endParaRPr lang="en-CA" sz="1600" kern="800" dirty="0">
                        <a:effectLst/>
                        <a:latin typeface="Calibri" panose="020F0502020204030204" pitchFamily="34" charset="0"/>
                        <a:ea typeface="Calibri" panose="020F0502020204030204" pitchFamily="34" charset="0"/>
                        <a:cs typeface="Times New Roman" panose="02020603050405020304" pitchFamily="18" charset="0"/>
                      </a:endParaRPr>
                    </a:p>
                  </a:txBody>
                  <a:tcPr marL="38139" marR="38139" marT="0" marB="0"/>
                </a:tc>
                <a:extLst>
                  <a:ext uri="{0D108BD9-81ED-4DB2-BD59-A6C34878D82A}">
                    <a16:rowId xmlns:a16="http://schemas.microsoft.com/office/drawing/2014/main" val="10001"/>
                  </a:ext>
                </a:extLst>
              </a:tr>
              <a:tr h="2276250">
                <a:tc>
                  <a:txBody>
                    <a:bodyPr/>
                    <a:lstStyle/>
                    <a:p>
                      <a:pPr algn="ctr">
                        <a:lnSpc>
                          <a:spcPct val="115000"/>
                        </a:lnSpc>
                        <a:spcAft>
                          <a:spcPts val="900"/>
                        </a:spcAft>
                      </a:pPr>
                      <a:r>
                        <a:rPr lang="en-CA" sz="1600" dirty="0">
                          <a:effectLst/>
                        </a:rPr>
                        <a:t>Natural Environment</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8139" marR="38139" marT="0" marB="0" anchor="ctr"/>
                </a:tc>
                <a:tc>
                  <a:txBody>
                    <a:bodyPr/>
                    <a:lstStyle/>
                    <a:p>
                      <a:pPr marL="342900" lvl="0" indent="-342900">
                        <a:lnSpc>
                          <a:spcPct val="115000"/>
                        </a:lnSpc>
                        <a:spcAft>
                          <a:spcPts val="0"/>
                        </a:spcAft>
                        <a:buClr>
                          <a:srgbClr val="286380"/>
                        </a:buClr>
                        <a:buSzPts val="1100"/>
                        <a:buFont typeface="Symbol" panose="05050102010706020507" pitchFamily="18" charset="2"/>
                        <a:buChar char=""/>
                      </a:pPr>
                      <a:r>
                        <a:rPr lang="en-CA" sz="1600" kern="800" dirty="0" smtClean="0">
                          <a:effectLst/>
                        </a:rPr>
                        <a:t>Investment </a:t>
                      </a:r>
                      <a:r>
                        <a:rPr lang="en-CA" sz="1600" kern="800" dirty="0">
                          <a:effectLst/>
                        </a:rPr>
                        <a:t>Decisions that are Environmentally Responsible</a:t>
                      </a:r>
                      <a:endParaRPr lang="en-CA" sz="1600" kern="800" dirty="0">
                        <a:effectLst/>
                        <a:latin typeface="Calibri" panose="020F0502020204030204" pitchFamily="34" charset="0"/>
                        <a:ea typeface="Calibri" panose="020F0502020204030204" pitchFamily="34" charset="0"/>
                        <a:cs typeface="Times New Roman" panose="02020603050405020304" pitchFamily="18" charset="0"/>
                      </a:endParaRPr>
                    </a:p>
                  </a:txBody>
                  <a:tcPr marL="38139" marR="38139" marT="0" marB="0"/>
                </a:tc>
                <a:tc>
                  <a:txBody>
                    <a:bodyPr/>
                    <a:lstStyle/>
                    <a:p>
                      <a:pPr marL="342900" lvl="0" indent="-342900">
                        <a:lnSpc>
                          <a:spcPct val="115000"/>
                        </a:lnSpc>
                        <a:spcAft>
                          <a:spcPts val="0"/>
                        </a:spcAft>
                        <a:buClr>
                          <a:srgbClr val="286380"/>
                        </a:buClr>
                        <a:buSzPts val="1100"/>
                        <a:buFont typeface="Symbol" panose="05050102010706020507" pitchFamily="18" charset="2"/>
                        <a:buChar char=""/>
                      </a:pPr>
                      <a:r>
                        <a:rPr lang="en-CA" sz="1600" kern="800" dirty="0">
                          <a:effectLst/>
                        </a:rPr>
                        <a:t>Natural Hazard Areas Impacted</a:t>
                      </a:r>
                    </a:p>
                    <a:p>
                      <a:pPr marL="342900" lvl="0" indent="-342900">
                        <a:lnSpc>
                          <a:spcPct val="115000"/>
                        </a:lnSpc>
                        <a:spcAft>
                          <a:spcPts val="0"/>
                        </a:spcAft>
                        <a:buClr>
                          <a:srgbClr val="286380"/>
                        </a:buClr>
                        <a:buSzPts val="1100"/>
                        <a:buFont typeface="Symbol" panose="05050102010706020507" pitchFamily="18" charset="2"/>
                        <a:buChar char=""/>
                      </a:pPr>
                      <a:r>
                        <a:rPr lang="en-CA" sz="1600" kern="800" dirty="0">
                          <a:effectLst/>
                        </a:rPr>
                        <a:t>Air Quality (Sensitive Receptors)</a:t>
                      </a:r>
                    </a:p>
                    <a:p>
                      <a:pPr marL="342900" lvl="0" indent="-342900">
                        <a:lnSpc>
                          <a:spcPct val="115000"/>
                        </a:lnSpc>
                        <a:spcAft>
                          <a:spcPts val="0"/>
                        </a:spcAft>
                        <a:buClr>
                          <a:srgbClr val="286380"/>
                        </a:buClr>
                        <a:buSzPts val="1100"/>
                        <a:buFont typeface="Symbol" panose="05050102010706020507" pitchFamily="18" charset="2"/>
                        <a:buChar char=""/>
                      </a:pPr>
                      <a:r>
                        <a:rPr lang="en-CA" sz="1600" kern="800" dirty="0">
                          <a:effectLst/>
                        </a:rPr>
                        <a:t>Climate Change – Reduce GHG</a:t>
                      </a:r>
                    </a:p>
                    <a:p>
                      <a:pPr marL="342900" lvl="0" indent="-342900">
                        <a:lnSpc>
                          <a:spcPct val="115000"/>
                        </a:lnSpc>
                        <a:spcAft>
                          <a:spcPts val="0"/>
                        </a:spcAft>
                        <a:buClr>
                          <a:srgbClr val="286380"/>
                        </a:buClr>
                        <a:buSzPts val="1100"/>
                        <a:buFont typeface="Symbol" panose="05050102010706020507" pitchFamily="18" charset="2"/>
                        <a:buChar char=""/>
                      </a:pPr>
                      <a:r>
                        <a:rPr lang="en-CA" sz="1600" kern="800" dirty="0">
                          <a:effectLst/>
                        </a:rPr>
                        <a:t>Species at Risk/Habitat Impacted</a:t>
                      </a:r>
                    </a:p>
                    <a:p>
                      <a:pPr marL="342900" lvl="0" indent="-342900">
                        <a:lnSpc>
                          <a:spcPct val="115000"/>
                        </a:lnSpc>
                        <a:spcAft>
                          <a:spcPts val="0"/>
                        </a:spcAft>
                        <a:buClr>
                          <a:srgbClr val="286380"/>
                        </a:buClr>
                        <a:buSzPts val="1100"/>
                        <a:buFont typeface="Symbol" panose="05050102010706020507" pitchFamily="18" charset="2"/>
                        <a:buChar char=""/>
                      </a:pPr>
                      <a:r>
                        <a:rPr lang="en-CA" sz="1600" kern="800" dirty="0">
                          <a:effectLst/>
                        </a:rPr>
                        <a:t>Water Courses Crossed</a:t>
                      </a:r>
                    </a:p>
                    <a:p>
                      <a:pPr marL="342900" lvl="0" indent="-342900">
                        <a:lnSpc>
                          <a:spcPct val="115000"/>
                        </a:lnSpc>
                        <a:spcAft>
                          <a:spcPts val="0"/>
                        </a:spcAft>
                        <a:buClr>
                          <a:srgbClr val="286380"/>
                        </a:buClr>
                        <a:buSzPts val="1100"/>
                        <a:buFont typeface="Symbol" panose="05050102010706020507" pitchFamily="18" charset="2"/>
                        <a:buChar char=""/>
                      </a:pPr>
                      <a:r>
                        <a:rPr lang="en-CA" sz="1600" kern="800" dirty="0">
                          <a:effectLst/>
                        </a:rPr>
                        <a:t>Woodlands and Woodlots Impacted</a:t>
                      </a:r>
                    </a:p>
                    <a:p>
                      <a:pPr marL="342900" lvl="0" indent="-342900">
                        <a:lnSpc>
                          <a:spcPct val="115000"/>
                        </a:lnSpc>
                        <a:spcAft>
                          <a:spcPts val="0"/>
                        </a:spcAft>
                        <a:buClr>
                          <a:srgbClr val="286380"/>
                        </a:buClr>
                        <a:buSzPts val="1100"/>
                        <a:buFont typeface="Symbol" panose="05050102010706020507" pitchFamily="18" charset="2"/>
                        <a:buChar char=""/>
                      </a:pPr>
                      <a:r>
                        <a:rPr lang="en-CA" sz="1600" kern="800" dirty="0">
                          <a:effectLst/>
                        </a:rPr>
                        <a:t>Wildlife Habitats and Movement/Corridor Crossings</a:t>
                      </a:r>
                    </a:p>
                    <a:p>
                      <a:pPr marL="342900" lvl="0" indent="-342900">
                        <a:lnSpc>
                          <a:spcPct val="115000"/>
                        </a:lnSpc>
                        <a:spcAft>
                          <a:spcPts val="0"/>
                        </a:spcAft>
                        <a:buClr>
                          <a:srgbClr val="286380"/>
                        </a:buClr>
                        <a:buSzPts val="1100"/>
                        <a:buFont typeface="Symbol" panose="05050102010706020507" pitchFamily="18" charset="2"/>
                        <a:buChar char=""/>
                      </a:pPr>
                      <a:r>
                        <a:rPr lang="en-CA" sz="1600" kern="800" dirty="0">
                          <a:effectLst/>
                        </a:rPr>
                        <a:t>Wetlands Impacted</a:t>
                      </a:r>
                    </a:p>
                    <a:p>
                      <a:pPr marL="342900" lvl="0" indent="-342900">
                        <a:lnSpc>
                          <a:spcPct val="115000"/>
                        </a:lnSpc>
                        <a:spcAft>
                          <a:spcPts val="0"/>
                        </a:spcAft>
                        <a:buClr>
                          <a:srgbClr val="286380"/>
                        </a:buClr>
                        <a:buSzPts val="1100"/>
                        <a:buFont typeface="Symbol" panose="05050102010706020507" pitchFamily="18" charset="2"/>
                        <a:buChar char=""/>
                      </a:pPr>
                      <a:r>
                        <a:rPr lang="en-CA" sz="1600" kern="800" dirty="0">
                          <a:effectLst/>
                        </a:rPr>
                        <a:t>Provincially/Regionally Significant Wetland Impacted</a:t>
                      </a:r>
                      <a:endParaRPr lang="en-CA" sz="1600" kern="800" dirty="0">
                        <a:effectLst/>
                        <a:latin typeface="Calibri" panose="020F0502020204030204" pitchFamily="34" charset="0"/>
                        <a:ea typeface="Calibri" panose="020F0502020204030204" pitchFamily="34" charset="0"/>
                        <a:cs typeface="Times New Roman" panose="02020603050405020304" pitchFamily="18" charset="0"/>
                      </a:endParaRPr>
                    </a:p>
                  </a:txBody>
                  <a:tcPr marL="38139" marR="38139" marT="0" marB="0"/>
                </a:tc>
                <a:extLst>
                  <a:ext uri="{0D108BD9-81ED-4DB2-BD59-A6C34878D82A}">
                    <a16:rowId xmlns:a16="http://schemas.microsoft.com/office/drawing/2014/main" val="10002"/>
                  </a:ext>
                </a:extLst>
              </a:tr>
            </a:tbl>
          </a:graphicData>
        </a:graphic>
      </p:graphicFrame>
      <p:pic>
        <p:nvPicPr>
          <p:cNvPr id="7" name="Google Shape;302;p17" descr="Roads - Wellington County"/>
          <p:cNvPicPr preferRelativeResize="0"/>
          <p:nvPr/>
        </p:nvPicPr>
        <p:blipFill rotWithShape="1">
          <a:blip r:embed="rId3">
            <a:alphaModFix/>
          </a:blip>
          <a:srcRect/>
          <a:stretch/>
        </p:blipFill>
        <p:spPr>
          <a:xfrm>
            <a:off x="10399280" y="6187679"/>
            <a:ext cx="606946" cy="635508"/>
          </a:xfrm>
          <a:prstGeom prst="rect">
            <a:avLst/>
          </a:prstGeom>
          <a:noFill/>
          <a:ln>
            <a:noFill/>
          </a:ln>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4781" y="6232551"/>
            <a:ext cx="926181" cy="555194"/>
          </a:xfrm>
          <a:prstGeom prst="rect">
            <a:avLst/>
          </a:prstGeom>
        </p:spPr>
      </p:pic>
    </p:spTree>
    <p:extLst>
      <p:ext uri="{BB962C8B-B14F-4D97-AF65-F5344CB8AC3E}">
        <p14:creationId xmlns:p14="http://schemas.microsoft.com/office/powerpoint/2010/main" val="606497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4" name="Footer Placeholder 3"/>
          <p:cNvSpPr>
            <a:spLocks noGrp="1"/>
          </p:cNvSpPr>
          <p:nvPr>
            <p:ph type="ftr" sz="quarter" idx="10"/>
          </p:nvPr>
        </p:nvSpPr>
        <p:spPr/>
        <p:txBody>
          <a:bodyPr/>
          <a:lstStyle/>
          <a:p>
            <a:r>
              <a:rPr lang="en-CA" dirty="0"/>
              <a:t>Roads Committee Meeting - January 2022</a:t>
            </a:r>
          </a:p>
        </p:txBody>
      </p:sp>
      <p:sp>
        <p:nvSpPr>
          <p:cNvPr id="5" name="Title 1"/>
          <p:cNvSpPr txBox="1">
            <a:spLocks/>
          </p:cNvSpPr>
          <p:nvPr/>
        </p:nvSpPr>
        <p:spPr>
          <a:xfrm>
            <a:off x="0" y="0"/>
            <a:ext cx="12192000" cy="914400"/>
          </a:xfrm>
          <a:prstGeom prst="rect">
            <a:avLst/>
          </a:prstGeom>
          <a:solidFill>
            <a:schemeClr val="accent1"/>
          </a:solidFill>
          <a:ln w="19050" cap="flat" cmpd="sng" algn="ctr">
            <a:noFill/>
            <a:prstDash val="solid"/>
            <a:miter lim="800000"/>
          </a:ln>
          <a:effectLst/>
        </p:spPr>
        <p:txBody>
          <a:bodyPr vert="horz" lIns="228600" tIns="228600" rIns="228600" bIns="228600" rtlCol="0" anchor="ctr">
            <a:noAutofit/>
          </a:bodyPr>
          <a:lstStyle>
            <a:lvl1pPr algn="l" defTabSz="914400" rtl="0" eaLnBrk="1" latinLnBrk="0" hangingPunct="1">
              <a:lnSpc>
                <a:spcPct val="90000"/>
              </a:lnSpc>
              <a:spcBef>
                <a:spcPct val="0"/>
              </a:spcBef>
              <a:buNone/>
              <a:defRPr sz="2800" b="1" kern="1200">
                <a:solidFill>
                  <a:schemeClr val="bg1"/>
                </a:solidFill>
                <a:latin typeface="+mj-lt"/>
                <a:ea typeface="+mj-ea"/>
                <a:cs typeface="+mj-cs"/>
              </a:defRPr>
            </a:lvl1pPr>
            <a:lvl2pPr>
              <a:defRPr/>
            </a:lvl2pPr>
            <a:lvl3pPr>
              <a:defRPr/>
            </a:lvl3pPr>
            <a:lvl4pPr>
              <a:defRPr/>
            </a:lvl4pPr>
            <a:lvl5pPr>
              <a:defRPr/>
            </a:lvl5pPr>
            <a:lvl6pPr>
              <a:defRPr/>
            </a:lvl6pPr>
            <a:lvl7pPr>
              <a:defRPr/>
            </a:lvl7pPr>
            <a:lvl8pPr>
              <a:defRPr/>
            </a:lvl8pPr>
            <a:lvl9pPr>
              <a:defRPr/>
            </a:lvl9pPr>
          </a:lstStyle>
          <a:p>
            <a:r>
              <a:rPr lang="en-CA" dirty="0" smtClean="0"/>
              <a:t>Agenda</a:t>
            </a:r>
            <a:endParaRPr lang="en-CA" dirty="0"/>
          </a:p>
        </p:txBody>
      </p:sp>
      <p:sp>
        <p:nvSpPr>
          <p:cNvPr id="7" name="Content Placeholder 2"/>
          <p:cNvSpPr>
            <a:spLocks noGrp="1"/>
          </p:cNvSpPr>
          <p:nvPr>
            <p:ph idx="1"/>
          </p:nvPr>
        </p:nvSpPr>
        <p:spPr>
          <a:xfrm>
            <a:off x="1452966" y="1519053"/>
            <a:ext cx="6784881" cy="565041"/>
          </a:xfrm>
        </p:spPr>
        <p:txBody>
          <a:bodyPr numCol="1">
            <a:noAutofit/>
          </a:bodyPr>
          <a:lstStyle/>
          <a:p>
            <a:pPr marL="0" indent="0">
              <a:buNone/>
            </a:pPr>
            <a:r>
              <a:rPr lang="en-CA" dirty="0">
                <a:solidFill>
                  <a:schemeClr val="tx1"/>
                </a:solidFill>
              </a:rPr>
              <a:t>Study Purpose</a:t>
            </a:r>
          </a:p>
          <a:p>
            <a:pPr marL="76200" indent="0">
              <a:buNone/>
            </a:pPr>
            <a:endParaRPr lang="en-CA" dirty="0">
              <a:solidFill>
                <a:schemeClr val="tx1">
                  <a:lumMod val="75000"/>
                  <a:lumOff val="25000"/>
                </a:schemeClr>
              </a:solidFill>
            </a:endParaRPr>
          </a:p>
          <a:p>
            <a:pPr marL="76200" indent="0">
              <a:buNone/>
            </a:pPr>
            <a:endParaRPr lang="en-CA" dirty="0">
              <a:solidFill>
                <a:schemeClr val="tx1">
                  <a:lumMod val="75000"/>
                  <a:lumOff val="25000"/>
                </a:schemeClr>
              </a:solidFill>
              <a:latin typeface="Calibri" panose="020F0502020204030204" pitchFamily="34" charset="0"/>
              <a:cs typeface="Calibri" panose="020F0502020204030204" pitchFamily="34" charset="0"/>
            </a:endParaRPr>
          </a:p>
          <a:p>
            <a:pPr marL="76200" indent="0">
              <a:buNone/>
            </a:pPr>
            <a:r>
              <a:rPr lang="en-CA" dirty="0">
                <a:solidFill>
                  <a:schemeClr val="tx1"/>
                </a:solidFill>
                <a:latin typeface="Calibri" panose="020F0502020204030204" pitchFamily="34" charset="0"/>
                <a:cs typeface="Calibri" panose="020F0502020204030204" pitchFamily="34" charset="0"/>
              </a:rPr>
              <a:t>Approach and </a:t>
            </a:r>
            <a:r>
              <a:rPr lang="en-CA" dirty="0" smtClean="0">
                <a:solidFill>
                  <a:schemeClr val="tx1"/>
                </a:solidFill>
                <a:latin typeface="Calibri" panose="020F0502020204030204" pitchFamily="34" charset="0"/>
                <a:cs typeface="Calibri" panose="020F0502020204030204" pitchFamily="34" charset="0"/>
              </a:rPr>
              <a:t>Key </a:t>
            </a:r>
            <a:r>
              <a:rPr lang="en-CA" dirty="0">
                <a:solidFill>
                  <a:schemeClr val="tx1"/>
                </a:solidFill>
                <a:latin typeface="Calibri" panose="020F0502020204030204" pitchFamily="34" charset="0"/>
                <a:cs typeface="Calibri" panose="020F0502020204030204" pitchFamily="34" charset="0"/>
              </a:rPr>
              <a:t>R</a:t>
            </a:r>
            <a:r>
              <a:rPr lang="en-CA" dirty="0" smtClean="0">
                <a:solidFill>
                  <a:schemeClr val="tx1"/>
                </a:solidFill>
                <a:latin typeface="Calibri" panose="020F0502020204030204" pitchFamily="34" charset="0"/>
                <a:cs typeface="Calibri" panose="020F0502020204030204" pitchFamily="34" charset="0"/>
              </a:rPr>
              <a:t>ecommendations</a:t>
            </a:r>
            <a:endParaRPr lang="en-CA" dirty="0">
              <a:solidFill>
                <a:schemeClr val="tx1"/>
              </a:solidFill>
              <a:latin typeface="Calibri" panose="020F0502020204030204" pitchFamily="34" charset="0"/>
              <a:cs typeface="Calibri" panose="020F0502020204030204" pitchFamily="34" charset="0"/>
            </a:endParaRPr>
          </a:p>
          <a:p>
            <a:pPr marL="800100" lvl="1" indent="-342900"/>
            <a:r>
              <a:rPr lang="en-CA" dirty="0">
                <a:solidFill>
                  <a:schemeClr val="tx1"/>
                </a:solidFill>
                <a:latin typeface="Calibri" panose="020F0502020204030204" pitchFamily="34" charset="0"/>
                <a:cs typeface="Calibri" panose="020F0502020204030204" pitchFamily="34" charset="0"/>
              </a:rPr>
              <a:t>MCEA and Engagement Review</a:t>
            </a:r>
          </a:p>
          <a:p>
            <a:pPr marL="800100" lvl="1" indent="-342900"/>
            <a:r>
              <a:rPr lang="en-CA" dirty="0">
                <a:solidFill>
                  <a:schemeClr val="tx1"/>
                </a:solidFill>
                <a:latin typeface="Calibri" panose="020F0502020204030204" pitchFamily="34" charset="0"/>
                <a:cs typeface="Calibri" panose="020F0502020204030204" pitchFamily="34" charset="0"/>
              </a:rPr>
              <a:t>Vision and Goals</a:t>
            </a:r>
          </a:p>
          <a:p>
            <a:pPr marL="800100" lvl="1" indent="-342900"/>
            <a:r>
              <a:rPr lang="en-CA" dirty="0">
                <a:solidFill>
                  <a:schemeClr val="tx1"/>
                </a:solidFill>
                <a:latin typeface="Calibri" panose="020F0502020204030204" pitchFamily="34" charset="0"/>
                <a:cs typeface="Calibri" panose="020F0502020204030204" pitchFamily="34" charset="0"/>
              </a:rPr>
              <a:t>Existing Conditions and Forecasted Growth</a:t>
            </a:r>
          </a:p>
          <a:p>
            <a:pPr marL="800100" lvl="1" indent="-342900"/>
            <a:r>
              <a:rPr lang="en-CA" dirty="0">
                <a:solidFill>
                  <a:schemeClr val="tx1"/>
                </a:solidFill>
                <a:latin typeface="Calibri" panose="020F0502020204030204" pitchFamily="34" charset="0"/>
                <a:cs typeface="Calibri" panose="020F0502020204030204" pitchFamily="34" charset="0"/>
              </a:rPr>
              <a:t>Problem and Opportunity Statement </a:t>
            </a:r>
          </a:p>
          <a:p>
            <a:pPr marL="800100" lvl="1" indent="-342900"/>
            <a:r>
              <a:rPr lang="en-CA" dirty="0">
                <a:solidFill>
                  <a:schemeClr val="tx1"/>
                </a:solidFill>
                <a:latin typeface="Calibri" panose="020F0502020204030204" pitchFamily="34" charset="0"/>
                <a:cs typeface="Calibri" panose="020F0502020204030204" pitchFamily="34" charset="0"/>
              </a:rPr>
              <a:t>Long-term Improvements</a:t>
            </a:r>
          </a:p>
          <a:p>
            <a:pPr marL="800100" lvl="1" indent="-342900"/>
            <a:r>
              <a:rPr lang="en-CA" dirty="0">
                <a:solidFill>
                  <a:schemeClr val="tx1"/>
                </a:solidFill>
                <a:latin typeface="Calibri" panose="020F0502020204030204" pitchFamily="34" charset="0"/>
                <a:cs typeface="Calibri" panose="020F0502020204030204" pitchFamily="34" charset="0"/>
              </a:rPr>
              <a:t>Short-term Improvements</a:t>
            </a:r>
          </a:p>
          <a:p>
            <a:pPr marL="800100" lvl="1" indent="-342900"/>
            <a:r>
              <a:rPr lang="en-CA" dirty="0">
                <a:solidFill>
                  <a:schemeClr val="tx1"/>
                </a:solidFill>
                <a:latin typeface="Calibri" panose="020F0502020204030204" pitchFamily="34" charset="0"/>
                <a:cs typeface="Calibri" panose="020F0502020204030204" pitchFamily="34" charset="0"/>
              </a:rPr>
              <a:t>Implementation Plan </a:t>
            </a:r>
          </a:p>
        </p:txBody>
      </p:sp>
      <p:pic>
        <p:nvPicPr>
          <p:cNvPr id="8" name="Picture 7"/>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28600" y="1221632"/>
            <a:ext cx="1224366" cy="1212478"/>
          </a:xfrm>
          <a:prstGeom prst="rect">
            <a:avLst/>
          </a:prstGeom>
        </p:spPr>
      </p:pic>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8317" y="2477220"/>
            <a:ext cx="1164931" cy="1176818"/>
          </a:xfrm>
          <a:prstGeom prst="rect">
            <a:avLst/>
          </a:prstGeom>
        </p:spPr>
      </p:pic>
      <p:pic>
        <p:nvPicPr>
          <p:cNvPr id="10" name="Picture 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921717" y="1195314"/>
            <a:ext cx="1117383" cy="1200592"/>
          </a:xfrm>
          <a:prstGeom prst="rect">
            <a:avLst/>
          </a:prstGeom>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3283" t="21777" r="16509"/>
          <a:stretch/>
        </p:blipFill>
        <p:spPr>
          <a:xfrm>
            <a:off x="7342478" y="2906830"/>
            <a:ext cx="4849522" cy="3655314"/>
          </a:xfrm>
          <a:prstGeom prst="rect">
            <a:avLst/>
          </a:prstGeom>
        </p:spPr>
      </p:pic>
      <p:sp>
        <p:nvSpPr>
          <p:cNvPr id="6" name="Rectangle 5"/>
          <p:cNvSpPr/>
          <p:nvPr/>
        </p:nvSpPr>
        <p:spPr>
          <a:xfrm>
            <a:off x="7342478" y="2434110"/>
            <a:ext cx="2862000" cy="14030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p:cNvSpPr/>
          <p:nvPr/>
        </p:nvSpPr>
        <p:spPr>
          <a:xfrm>
            <a:off x="9657143" y="2638017"/>
            <a:ext cx="1045610" cy="720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ectangle 13"/>
          <p:cNvSpPr/>
          <p:nvPr/>
        </p:nvSpPr>
        <p:spPr>
          <a:xfrm>
            <a:off x="11584589" y="2638472"/>
            <a:ext cx="561691" cy="720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Content Placeholder 2"/>
          <p:cNvSpPr txBox="1">
            <a:spLocks/>
          </p:cNvSpPr>
          <p:nvPr/>
        </p:nvSpPr>
        <p:spPr>
          <a:xfrm>
            <a:off x="8173806" y="1518587"/>
            <a:ext cx="6784881" cy="565041"/>
          </a:xfrm>
          <a:prstGeom prst="rect">
            <a:avLst/>
          </a:prstGeom>
        </p:spPr>
        <p:txBody>
          <a:bodyPr vert="horz" lIns="182880" tIns="182880" rIns="182880" bIns="182880" numCol="1" rtlCol="0">
            <a:noAutofit/>
          </a:bodyPr>
          <a:lstStyle>
            <a:lvl1pPr marL="228600" indent="-228600" algn="l" defTabSz="914400" rtl="0" eaLnBrk="1" latinLnBrk="0" hangingPunct="1">
              <a:lnSpc>
                <a:spcPct val="90000"/>
              </a:lnSpc>
              <a:spcBef>
                <a:spcPts val="600"/>
              </a:spcBef>
              <a:buFont typeface="Arial" panose="020B0604020202020204" pitchFamily="34" charset="0"/>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60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60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60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600"/>
              </a:spcBef>
              <a:buFont typeface="Arial" panose="020B0604020202020204" pitchFamily="34" charset="0"/>
              <a:buChar char="•"/>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CA" dirty="0">
                <a:solidFill>
                  <a:schemeClr val="tx1"/>
                </a:solidFill>
              </a:rPr>
              <a:t>Next Steps</a:t>
            </a:r>
            <a:endParaRPr lang="en-CA" dirty="0">
              <a:solidFill>
                <a:schemeClr val="tx1"/>
              </a:solidFill>
              <a:latin typeface="Calibri" panose="020F0502020204030204" pitchFamily="34" charset="0"/>
              <a:cs typeface="Calibri" panose="020F0502020204030204" pitchFamily="34" charset="0"/>
            </a:endParaRPr>
          </a:p>
        </p:txBody>
      </p:sp>
      <p:pic>
        <p:nvPicPr>
          <p:cNvPr id="18" name="Google Shape;302;p17" descr="Roads - Wellington County"/>
          <p:cNvPicPr preferRelativeResize="0"/>
          <p:nvPr/>
        </p:nvPicPr>
        <p:blipFill rotWithShape="1">
          <a:blip r:embed="rId6">
            <a:alphaModFix/>
          </a:blip>
          <a:srcRect/>
          <a:stretch/>
        </p:blipFill>
        <p:spPr>
          <a:xfrm>
            <a:off x="10399280" y="6187679"/>
            <a:ext cx="606946" cy="635508"/>
          </a:xfrm>
          <a:prstGeom prst="rect">
            <a:avLst/>
          </a:prstGeom>
          <a:noFill/>
          <a:ln>
            <a:noFill/>
          </a:ln>
        </p:spPr>
      </p:pic>
    </p:spTree>
    <p:extLst>
      <p:ext uri="{BB962C8B-B14F-4D97-AF65-F5344CB8AC3E}">
        <p14:creationId xmlns:p14="http://schemas.microsoft.com/office/powerpoint/2010/main" val="24437304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Evaluation Criteria</a:t>
            </a:r>
          </a:p>
        </p:txBody>
      </p:sp>
      <p:sp>
        <p:nvSpPr>
          <p:cNvPr id="4" name="Footer Placeholder 3"/>
          <p:cNvSpPr>
            <a:spLocks noGrp="1"/>
          </p:cNvSpPr>
          <p:nvPr>
            <p:ph type="ftr" sz="quarter" idx="10"/>
          </p:nvPr>
        </p:nvSpPr>
        <p:spPr/>
        <p:txBody>
          <a:bodyPr/>
          <a:lstStyle/>
          <a:p>
            <a:r>
              <a:rPr lang="en-CA"/>
              <a:t>Roads Committee Meeting - January 2022</a:t>
            </a:r>
            <a:endParaRPr lang="en-CA" dirty="0"/>
          </a:p>
        </p:txBody>
      </p:sp>
      <p:graphicFrame>
        <p:nvGraphicFramePr>
          <p:cNvPr id="5" name="Table 4"/>
          <p:cNvGraphicFramePr>
            <a:graphicFrameLocks noGrp="1"/>
          </p:cNvGraphicFramePr>
          <p:nvPr>
            <p:extLst>
              <p:ext uri="{D42A27DB-BD31-4B8C-83A1-F6EECF244321}">
                <p14:modId xmlns:p14="http://schemas.microsoft.com/office/powerpoint/2010/main" val="2640267788"/>
              </p:ext>
            </p:extLst>
          </p:nvPr>
        </p:nvGraphicFramePr>
        <p:xfrm>
          <a:off x="275912" y="1072896"/>
          <a:ext cx="11598763" cy="5129939"/>
        </p:xfrm>
        <a:graphic>
          <a:graphicData uri="http://schemas.openxmlformats.org/drawingml/2006/table">
            <a:tbl>
              <a:tblPr firstRow="1" firstCol="1" bandRow="1">
                <a:tableStyleId>{5C22544A-7EE6-4342-B048-85BDC9FD1C3A}</a:tableStyleId>
              </a:tblPr>
              <a:tblGrid>
                <a:gridCol w="1983355">
                  <a:extLst>
                    <a:ext uri="{9D8B030D-6E8A-4147-A177-3AD203B41FA5}">
                      <a16:colId xmlns:a16="http://schemas.microsoft.com/office/drawing/2014/main" val="20000"/>
                    </a:ext>
                  </a:extLst>
                </a:gridCol>
                <a:gridCol w="2590096">
                  <a:extLst>
                    <a:ext uri="{9D8B030D-6E8A-4147-A177-3AD203B41FA5}">
                      <a16:colId xmlns:a16="http://schemas.microsoft.com/office/drawing/2014/main" val="20001"/>
                    </a:ext>
                  </a:extLst>
                </a:gridCol>
                <a:gridCol w="7025312">
                  <a:extLst>
                    <a:ext uri="{9D8B030D-6E8A-4147-A177-3AD203B41FA5}">
                      <a16:colId xmlns:a16="http://schemas.microsoft.com/office/drawing/2014/main" val="20002"/>
                    </a:ext>
                  </a:extLst>
                </a:gridCol>
              </a:tblGrid>
              <a:tr h="362867">
                <a:tc>
                  <a:txBody>
                    <a:bodyPr/>
                    <a:lstStyle/>
                    <a:p>
                      <a:pPr algn="ctr">
                        <a:lnSpc>
                          <a:spcPct val="115000"/>
                        </a:lnSpc>
                      </a:pPr>
                      <a:r>
                        <a:rPr lang="en-CA" sz="1600" dirty="0">
                          <a:effectLst/>
                        </a:rPr>
                        <a:t>Factor / Criteria Group</a:t>
                      </a:r>
                      <a:endParaRPr lang="en-CA" sz="1600" dirty="0">
                        <a:effectLst/>
                        <a:latin typeface="Calibri" panose="020F0502020204030204" pitchFamily="34" charset="0"/>
                        <a:cs typeface="Times New Roman" panose="02020603050405020304" pitchFamily="18" charset="0"/>
                      </a:endParaRPr>
                    </a:p>
                  </a:txBody>
                  <a:tcPr marL="38139" marR="38139" marT="0" marB="0" anchor="ctr"/>
                </a:tc>
                <a:tc>
                  <a:txBody>
                    <a:bodyPr/>
                    <a:lstStyle/>
                    <a:p>
                      <a:pPr algn="ctr">
                        <a:lnSpc>
                          <a:spcPct val="115000"/>
                        </a:lnSpc>
                      </a:pPr>
                      <a:r>
                        <a:rPr lang="en-CA" sz="1600" dirty="0">
                          <a:effectLst/>
                        </a:rPr>
                        <a:t>Support Project </a:t>
                      </a:r>
                      <a:r>
                        <a:rPr lang="en-CA" sz="1600" dirty="0" smtClean="0">
                          <a:effectLst/>
                        </a:rPr>
                        <a:t>Goals</a:t>
                      </a:r>
                      <a:endParaRPr lang="en-CA" sz="1600" dirty="0">
                        <a:effectLst/>
                        <a:latin typeface="Calibri" panose="020F0502020204030204" pitchFamily="34" charset="0"/>
                        <a:cs typeface="Times New Roman" panose="02020603050405020304" pitchFamily="18" charset="0"/>
                      </a:endParaRPr>
                    </a:p>
                  </a:txBody>
                  <a:tcPr marL="38139" marR="38139" marT="0" marB="0" anchor="ctr"/>
                </a:tc>
                <a:tc>
                  <a:txBody>
                    <a:bodyPr/>
                    <a:lstStyle/>
                    <a:p>
                      <a:pPr algn="ctr">
                        <a:lnSpc>
                          <a:spcPct val="115000"/>
                        </a:lnSpc>
                      </a:pPr>
                      <a:r>
                        <a:rPr lang="en-CA" sz="1600" dirty="0">
                          <a:effectLst/>
                        </a:rPr>
                        <a:t>Sub Factor / Criteria</a:t>
                      </a:r>
                      <a:endParaRPr lang="en-CA" sz="1600" dirty="0">
                        <a:effectLst/>
                        <a:latin typeface="Calibri" panose="020F0502020204030204" pitchFamily="34" charset="0"/>
                        <a:cs typeface="Times New Roman" panose="02020603050405020304" pitchFamily="18" charset="0"/>
                      </a:endParaRPr>
                    </a:p>
                  </a:txBody>
                  <a:tcPr marL="38139" marR="38139" marT="0" marB="0" anchor="ctr"/>
                </a:tc>
                <a:extLst>
                  <a:ext uri="{0D108BD9-81ED-4DB2-BD59-A6C34878D82A}">
                    <a16:rowId xmlns:a16="http://schemas.microsoft.com/office/drawing/2014/main" val="10000"/>
                  </a:ext>
                </a:extLst>
              </a:tr>
              <a:tr h="1886030">
                <a:tc>
                  <a:txBody>
                    <a:bodyPr/>
                    <a:lstStyle/>
                    <a:p>
                      <a:pPr algn="ctr">
                        <a:lnSpc>
                          <a:spcPct val="115000"/>
                        </a:lnSpc>
                        <a:spcAft>
                          <a:spcPts val="900"/>
                        </a:spcAft>
                      </a:pPr>
                      <a:r>
                        <a:rPr lang="en-CA" sz="1600" dirty="0">
                          <a:effectLst/>
                        </a:rPr>
                        <a:t>Cultural Environment  </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8139" marR="38139" marT="0" marB="0" anchor="ctr"/>
                </a:tc>
                <a:tc>
                  <a:txBody>
                    <a:bodyPr/>
                    <a:lstStyle/>
                    <a:p>
                      <a:pPr marL="342900" lvl="0" indent="-342900">
                        <a:lnSpc>
                          <a:spcPct val="115000"/>
                        </a:lnSpc>
                        <a:spcAft>
                          <a:spcPts val="0"/>
                        </a:spcAft>
                        <a:buClr>
                          <a:srgbClr val="286380"/>
                        </a:buClr>
                        <a:buSzPts val="1100"/>
                        <a:buFont typeface="Symbol" panose="05050102010706020507" pitchFamily="18" charset="2"/>
                        <a:buChar char=""/>
                      </a:pPr>
                      <a:r>
                        <a:rPr lang="en-CA" sz="1600" kern="800" dirty="0" smtClean="0">
                          <a:effectLst/>
                        </a:rPr>
                        <a:t>Culture </a:t>
                      </a:r>
                      <a:r>
                        <a:rPr lang="en-CA" sz="1600" kern="800" dirty="0">
                          <a:effectLst/>
                        </a:rPr>
                        <a:t>of Collaboration </a:t>
                      </a:r>
                      <a:endParaRPr lang="en-CA" sz="1600" kern="800" dirty="0" smtClean="0">
                        <a:effectLst/>
                      </a:endParaRPr>
                    </a:p>
                    <a:p>
                      <a:pPr marL="342900" lvl="0" indent="-342900">
                        <a:lnSpc>
                          <a:spcPct val="115000"/>
                        </a:lnSpc>
                        <a:spcAft>
                          <a:spcPts val="0"/>
                        </a:spcAft>
                        <a:buClr>
                          <a:srgbClr val="286380"/>
                        </a:buClr>
                        <a:buSzPts val="1100"/>
                        <a:buFont typeface="Symbol" panose="05050102010706020507" pitchFamily="18" charset="2"/>
                        <a:buChar char=""/>
                      </a:pPr>
                      <a:r>
                        <a:rPr lang="en-CA" sz="1600" kern="800" dirty="0" smtClean="0">
                          <a:effectLst/>
                        </a:rPr>
                        <a:t>Transparent </a:t>
                      </a:r>
                      <a:r>
                        <a:rPr lang="en-CA" sz="1600" kern="800" dirty="0">
                          <a:effectLst/>
                        </a:rPr>
                        <a:t>Policy Tools that Guide Investment </a:t>
                      </a:r>
                      <a:r>
                        <a:rPr lang="en-CA" sz="1600" kern="800" dirty="0" smtClean="0">
                          <a:effectLst/>
                        </a:rPr>
                        <a:t>Decisions</a:t>
                      </a:r>
                      <a:endParaRPr lang="en-CA" sz="1600" kern="800" dirty="0">
                        <a:effectLst/>
                        <a:latin typeface="Calibri" panose="020F0502020204030204" pitchFamily="34" charset="0"/>
                        <a:ea typeface="Calibri" panose="020F0502020204030204" pitchFamily="34" charset="0"/>
                        <a:cs typeface="Times New Roman" panose="02020603050405020304" pitchFamily="18" charset="0"/>
                      </a:endParaRPr>
                    </a:p>
                  </a:txBody>
                  <a:tcPr marL="38139" marR="38139" marT="0" marB="0"/>
                </a:tc>
                <a:tc>
                  <a:txBody>
                    <a:bodyPr/>
                    <a:lstStyle/>
                    <a:p>
                      <a:pPr marL="342900" lvl="0" indent="-342900">
                        <a:lnSpc>
                          <a:spcPct val="115000"/>
                        </a:lnSpc>
                        <a:spcAft>
                          <a:spcPts val="0"/>
                        </a:spcAft>
                        <a:buClr>
                          <a:srgbClr val="286380"/>
                        </a:buClr>
                        <a:buSzPts val="1100"/>
                        <a:buFont typeface="Symbol" panose="05050102010706020507" pitchFamily="18" charset="2"/>
                        <a:buChar char=""/>
                      </a:pPr>
                      <a:r>
                        <a:rPr lang="en-CA" sz="1600" kern="800" dirty="0">
                          <a:effectLst/>
                        </a:rPr>
                        <a:t>Heritage Property or Buildings Impacted</a:t>
                      </a:r>
                    </a:p>
                    <a:p>
                      <a:pPr marL="342900" lvl="0" indent="-342900">
                        <a:lnSpc>
                          <a:spcPct val="115000"/>
                        </a:lnSpc>
                        <a:spcAft>
                          <a:spcPts val="0"/>
                        </a:spcAft>
                        <a:buClr>
                          <a:srgbClr val="286380"/>
                        </a:buClr>
                        <a:buSzPts val="1100"/>
                        <a:buFont typeface="Symbol" panose="05050102010706020507" pitchFamily="18" charset="2"/>
                        <a:buChar char=""/>
                      </a:pPr>
                      <a:r>
                        <a:rPr lang="en-CA" sz="1600" kern="800" dirty="0">
                          <a:effectLst/>
                        </a:rPr>
                        <a:t>Impact to Heritage Landscape Features (fence rows, tree lines, etc.)</a:t>
                      </a:r>
                    </a:p>
                    <a:p>
                      <a:pPr marL="342900" lvl="0" indent="-342900">
                        <a:lnSpc>
                          <a:spcPct val="115000"/>
                        </a:lnSpc>
                        <a:spcAft>
                          <a:spcPts val="0"/>
                        </a:spcAft>
                        <a:buClr>
                          <a:srgbClr val="286380"/>
                        </a:buClr>
                        <a:buSzPts val="1100"/>
                        <a:buFont typeface="Symbol" panose="05050102010706020507" pitchFamily="18" charset="2"/>
                        <a:buChar char=""/>
                      </a:pPr>
                      <a:r>
                        <a:rPr lang="en-CA" sz="1600" kern="800" dirty="0">
                          <a:effectLst/>
                        </a:rPr>
                        <a:t>Cemeteries Impacted</a:t>
                      </a:r>
                    </a:p>
                    <a:p>
                      <a:pPr marL="342900" lvl="0" indent="-342900">
                        <a:lnSpc>
                          <a:spcPct val="115000"/>
                        </a:lnSpc>
                        <a:spcAft>
                          <a:spcPts val="0"/>
                        </a:spcAft>
                        <a:buClr>
                          <a:srgbClr val="286380"/>
                        </a:buClr>
                        <a:buSzPts val="1100"/>
                        <a:buFont typeface="Symbol" panose="05050102010706020507" pitchFamily="18" charset="2"/>
                        <a:buChar char=""/>
                      </a:pPr>
                      <a:r>
                        <a:rPr lang="en-CA" sz="1600" kern="800" dirty="0">
                          <a:effectLst/>
                        </a:rPr>
                        <a:t>Sites of Archaeological Potential</a:t>
                      </a:r>
                    </a:p>
                    <a:p>
                      <a:pPr marL="342900" lvl="0" indent="-342900">
                        <a:lnSpc>
                          <a:spcPct val="115000"/>
                        </a:lnSpc>
                        <a:spcAft>
                          <a:spcPts val="0"/>
                        </a:spcAft>
                        <a:buClr>
                          <a:srgbClr val="286380"/>
                        </a:buClr>
                        <a:buSzPts val="1100"/>
                        <a:buFont typeface="Symbol" panose="05050102010706020507" pitchFamily="18" charset="2"/>
                        <a:buChar char=""/>
                      </a:pPr>
                      <a:r>
                        <a:rPr lang="en-CA" sz="1600" kern="800" dirty="0">
                          <a:effectLst/>
                        </a:rPr>
                        <a:t>Utility Corridors Impacted</a:t>
                      </a:r>
                    </a:p>
                    <a:p>
                      <a:pPr marL="342900" lvl="0" indent="-342900">
                        <a:lnSpc>
                          <a:spcPct val="115000"/>
                        </a:lnSpc>
                        <a:spcAft>
                          <a:spcPts val="0"/>
                        </a:spcAft>
                        <a:buClr>
                          <a:srgbClr val="286380"/>
                        </a:buClr>
                        <a:buSzPts val="1100"/>
                        <a:buFont typeface="Symbol" panose="05050102010706020507" pitchFamily="18" charset="2"/>
                        <a:buChar char=""/>
                      </a:pPr>
                      <a:r>
                        <a:rPr lang="en-CA" sz="1600" kern="800" dirty="0">
                          <a:effectLst/>
                        </a:rPr>
                        <a:t>Potential for Ride Well (transit) and business partnership</a:t>
                      </a:r>
                    </a:p>
                    <a:p>
                      <a:pPr marL="342900" lvl="0" indent="-342900">
                        <a:lnSpc>
                          <a:spcPct val="115000"/>
                        </a:lnSpc>
                        <a:spcAft>
                          <a:spcPts val="0"/>
                        </a:spcAft>
                        <a:buClr>
                          <a:srgbClr val="286380"/>
                        </a:buClr>
                        <a:buSzPts val="1100"/>
                        <a:buFont typeface="Symbol" panose="05050102010706020507" pitchFamily="18" charset="2"/>
                        <a:buChar char=""/>
                      </a:pPr>
                      <a:r>
                        <a:rPr lang="en-CA" sz="1600" kern="800" dirty="0">
                          <a:effectLst/>
                        </a:rPr>
                        <a:t>Compatibility with Provincial, County, and City policies and GRCA framework standards</a:t>
                      </a:r>
                      <a:endParaRPr lang="en-CA" sz="1600" kern="800" dirty="0">
                        <a:effectLst/>
                        <a:latin typeface="Calibri" panose="020F0502020204030204" pitchFamily="34" charset="0"/>
                        <a:ea typeface="Calibri" panose="020F0502020204030204" pitchFamily="34" charset="0"/>
                        <a:cs typeface="Times New Roman" panose="02020603050405020304" pitchFamily="18" charset="0"/>
                      </a:endParaRPr>
                    </a:p>
                  </a:txBody>
                  <a:tcPr marL="38139" marR="38139" marT="0" marB="0"/>
                </a:tc>
                <a:extLst>
                  <a:ext uri="{0D108BD9-81ED-4DB2-BD59-A6C34878D82A}">
                    <a16:rowId xmlns:a16="http://schemas.microsoft.com/office/drawing/2014/main" val="10001"/>
                  </a:ext>
                </a:extLst>
              </a:tr>
              <a:tr h="1347164">
                <a:tc>
                  <a:txBody>
                    <a:bodyPr/>
                    <a:lstStyle/>
                    <a:p>
                      <a:pPr algn="ctr">
                        <a:lnSpc>
                          <a:spcPct val="115000"/>
                        </a:lnSpc>
                        <a:spcAft>
                          <a:spcPts val="900"/>
                        </a:spcAft>
                      </a:pPr>
                      <a:r>
                        <a:rPr lang="en-CA" sz="1600" dirty="0">
                          <a:effectLst/>
                        </a:rPr>
                        <a:t>Socio-Economic Environment  </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8139" marR="38139" marT="0" marB="0" anchor="ctr"/>
                </a:tc>
                <a:tc>
                  <a:txBody>
                    <a:bodyPr/>
                    <a:lstStyle/>
                    <a:p>
                      <a:pPr marL="342900" lvl="0" indent="-342900">
                        <a:lnSpc>
                          <a:spcPct val="115000"/>
                        </a:lnSpc>
                        <a:spcAft>
                          <a:spcPts val="0"/>
                        </a:spcAft>
                        <a:buClr>
                          <a:srgbClr val="286380"/>
                        </a:buClr>
                        <a:buSzPts val="1100"/>
                        <a:buFont typeface="Symbol" panose="05050102010706020507" pitchFamily="18" charset="2"/>
                        <a:buChar char=""/>
                      </a:pPr>
                      <a:r>
                        <a:rPr lang="en-CA" sz="1600" kern="800" dirty="0">
                          <a:effectLst/>
                        </a:rPr>
                        <a:t>Support Economic Development</a:t>
                      </a:r>
                      <a:endParaRPr lang="en-CA" sz="1600" kern="800" dirty="0">
                        <a:effectLst/>
                        <a:latin typeface="Calibri" panose="020F0502020204030204" pitchFamily="34" charset="0"/>
                        <a:ea typeface="Calibri" panose="020F0502020204030204" pitchFamily="34" charset="0"/>
                        <a:cs typeface="Times New Roman" panose="02020603050405020304" pitchFamily="18" charset="0"/>
                      </a:endParaRPr>
                    </a:p>
                  </a:txBody>
                  <a:tcPr marL="38139" marR="38139" marT="0" marB="0"/>
                </a:tc>
                <a:tc>
                  <a:txBody>
                    <a:bodyPr/>
                    <a:lstStyle/>
                    <a:p>
                      <a:pPr marL="342900" lvl="0" indent="-342900">
                        <a:lnSpc>
                          <a:spcPct val="115000"/>
                        </a:lnSpc>
                        <a:spcAft>
                          <a:spcPts val="0"/>
                        </a:spcAft>
                        <a:buClr>
                          <a:srgbClr val="286380"/>
                        </a:buClr>
                        <a:buSzPts val="1100"/>
                        <a:buFont typeface="Symbol" panose="05050102010706020507" pitchFamily="18" charset="2"/>
                        <a:buChar char=""/>
                      </a:pPr>
                      <a:r>
                        <a:rPr lang="en-CA" sz="1600" kern="800" dirty="0">
                          <a:effectLst/>
                        </a:rPr>
                        <a:t>Farming Activity Impacted</a:t>
                      </a:r>
                    </a:p>
                    <a:p>
                      <a:pPr marL="342900" lvl="0" indent="-342900">
                        <a:lnSpc>
                          <a:spcPct val="115000"/>
                        </a:lnSpc>
                        <a:spcAft>
                          <a:spcPts val="0"/>
                        </a:spcAft>
                        <a:buClr>
                          <a:srgbClr val="286380"/>
                        </a:buClr>
                        <a:buSzPts val="1100"/>
                        <a:buFont typeface="Symbol" panose="05050102010706020507" pitchFamily="18" charset="2"/>
                        <a:buChar char=""/>
                      </a:pPr>
                      <a:r>
                        <a:rPr lang="en-CA" sz="1600" kern="800" dirty="0">
                          <a:effectLst/>
                        </a:rPr>
                        <a:t>Businesses Impacted</a:t>
                      </a:r>
                    </a:p>
                    <a:p>
                      <a:pPr marL="342900" lvl="0" indent="-342900">
                        <a:lnSpc>
                          <a:spcPct val="115000"/>
                        </a:lnSpc>
                        <a:spcAft>
                          <a:spcPts val="0"/>
                        </a:spcAft>
                        <a:buClr>
                          <a:srgbClr val="286380"/>
                        </a:buClr>
                        <a:buSzPts val="1100"/>
                        <a:buFont typeface="Symbol" panose="05050102010706020507" pitchFamily="18" charset="2"/>
                        <a:buChar char=""/>
                      </a:pPr>
                      <a:r>
                        <a:rPr lang="en-CA" sz="1600" kern="800" dirty="0">
                          <a:effectLst/>
                        </a:rPr>
                        <a:t>Existing Businesses and Industry and Opportunities for New Businesses and Industry – Access</a:t>
                      </a:r>
                    </a:p>
                    <a:p>
                      <a:pPr marL="342900" lvl="0" indent="-342900">
                        <a:lnSpc>
                          <a:spcPct val="115000"/>
                        </a:lnSpc>
                        <a:spcAft>
                          <a:spcPts val="0"/>
                        </a:spcAft>
                        <a:buClr>
                          <a:srgbClr val="286380"/>
                        </a:buClr>
                        <a:buSzPts val="1100"/>
                        <a:buFont typeface="Symbol" panose="05050102010706020507" pitchFamily="18" charset="2"/>
                        <a:buChar char=""/>
                      </a:pPr>
                      <a:r>
                        <a:rPr lang="en-CA" sz="1600" kern="800" dirty="0">
                          <a:effectLst/>
                        </a:rPr>
                        <a:t>Opportunity for Communities to Draw New Businesses</a:t>
                      </a:r>
                    </a:p>
                    <a:p>
                      <a:pPr marL="342900" lvl="0" indent="-342900">
                        <a:lnSpc>
                          <a:spcPct val="115000"/>
                        </a:lnSpc>
                        <a:spcAft>
                          <a:spcPts val="0"/>
                        </a:spcAft>
                        <a:buClr>
                          <a:srgbClr val="286380"/>
                        </a:buClr>
                        <a:buSzPts val="1100"/>
                        <a:buFont typeface="Symbol" panose="05050102010706020507" pitchFamily="18" charset="2"/>
                        <a:buChar char=""/>
                      </a:pPr>
                      <a:r>
                        <a:rPr lang="en-CA" sz="1600" kern="800" dirty="0">
                          <a:effectLst/>
                        </a:rPr>
                        <a:t>Support / Improve Tourism</a:t>
                      </a:r>
                      <a:endParaRPr lang="en-CA" sz="1600" kern="800" dirty="0">
                        <a:effectLst/>
                        <a:latin typeface="Calibri" panose="020F0502020204030204" pitchFamily="34" charset="0"/>
                        <a:ea typeface="Calibri" panose="020F0502020204030204" pitchFamily="34" charset="0"/>
                        <a:cs typeface="Times New Roman" panose="02020603050405020304" pitchFamily="18" charset="0"/>
                      </a:endParaRPr>
                    </a:p>
                  </a:txBody>
                  <a:tcPr marL="38139" marR="38139" marT="0" marB="0"/>
                </a:tc>
                <a:extLst>
                  <a:ext uri="{0D108BD9-81ED-4DB2-BD59-A6C34878D82A}">
                    <a16:rowId xmlns:a16="http://schemas.microsoft.com/office/drawing/2014/main" val="10002"/>
                  </a:ext>
                </a:extLst>
              </a:tr>
              <a:tr h="808299">
                <a:tc>
                  <a:txBody>
                    <a:bodyPr/>
                    <a:lstStyle/>
                    <a:p>
                      <a:pPr algn="ctr">
                        <a:lnSpc>
                          <a:spcPct val="115000"/>
                        </a:lnSpc>
                        <a:spcAft>
                          <a:spcPts val="900"/>
                        </a:spcAft>
                      </a:pPr>
                      <a:r>
                        <a:rPr lang="en-CA" sz="1600" dirty="0">
                          <a:effectLst/>
                        </a:rPr>
                        <a:t>Cost</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8139" marR="38139" marT="0" marB="0" anchor="ctr"/>
                </a:tc>
                <a:tc>
                  <a:txBody>
                    <a:bodyPr/>
                    <a:lstStyle/>
                    <a:p>
                      <a:pPr marL="342900" lvl="0" indent="-342900">
                        <a:lnSpc>
                          <a:spcPct val="115000"/>
                        </a:lnSpc>
                        <a:spcAft>
                          <a:spcPts val="0"/>
                        </a:spcAft>
                        <a:buClr>
                          <a:srgbClr val="286380"/>
                        </a:buClr>
                        <a:buSzPts val="1100"/>
                        <a:buFont typeface="Symbol" panose="05050102010706020507" pitchFamily="18" charset="2"/>
                        <a:buChar char=""/>
                      </a:pPr>
                      <a:r>
                        <a:rPr lang="en-CA" sz="1600" kern="800" dirty="0" smtClean="0">
                          <a:effectLst/>
                        </a:rPr>
                        <a:t>Fiscally-Responsible</a:t>
                      </a:r>
                      <a:endParaRPr lang="en-CA" sz="1600" kern="800" dirty="0">
                        <a:effectLst/>
                        <a:latin typeface="Calibri" panose="020F0502020204030204" pitchFamily="34" charset="0"/>
                        <a:ea typeface="Calibri" panose="020F0502020204030204" pitchFamily="34" charset="0"/>
                        <a:cs typeface="Times New Roman" panose="02020603050405020304" pitchFamily="18" charset="0"/>
                      </a:endParaRPr>
                    </a:p>
                  </a:txBody>
                  <a:tcPr marL="38139" marR="38139" marT="0" marB="0"/>
                </a:tc>
                <a:tc>
                  <a:txBody>
                    <a:bodyPr/>
                    <a:lstStyle/>
                    <a:p>
                      <a:pPr marL="342900" lvl="0" indent="-342900">
                        <a:lnSpc>
                          <a:spcPct val="115000"/>
                        </a:lnSpc>
                        <a:spcAft>
                          <a:spcPts val="0"/>
                        </a:spcAft>
                        <a:buClr>
                          <a:srgbClr val="286380"/>
                        </a:buClr>
                        <a:buSzPts val="1100"/>
                        <a:buFont typeface="Symbol" panose="05050102010706020507" pitchFamily="18" charset="2"/>
                        <a:buChar char=""/>
                      </a:pPr>
                      <a:r>
                        <a:rPr lang="en-CA" sz="1600" kern="800" dirty="0">
                          <a:effectLst/>
                        </a:rPr>
                        <a:t>Capital Cost</a:t>
                      </a:r>
                    </a:p>
                    <a:p>
                      <a:pPr marL="342900" lvl="0" indent="-342900">
                        <a:lnSpc>
                          <a:spcPct val="115000"/>
                        </a:lnSpc>
                        <a:spcAft>
                          <a:spcPts val="0"/>
                        </a:spcAft>
                        <a:buClr>
                          <a:srgbClr val="286380"/>
                        </a:buClr>
                        <a:buSzPts val="1100"/>
                        <a:buFont typeface="Symbol" panose="05050102010706020507" pitchFamily="18" charset="2"/>
                        <a:buChar char=""/>
                      </a:pPr>
                      <a:r>
                        <a:rPr lang="en-CA" sz="1600" kern="800" dirty="0">
                          <a:effectLst/>
                        </a:rPr>
                        <a:t>Operational and Maintenance Costs</a:t>
                      </a:r>
                    </a:p>
                    <a:p>
                      <a:pPr marL="342900" lvl="0" indent="-342900">
                        <a:lnSpc>
                          <a:spcPct val="115000"/>
                        </a:lnSpc>
                        <a:spcAft>
                          <a:spcPts val="0"/>
                        </a:spcAft>
                        <a:buClr>
                          <a:srgbClr val="286380"/>
                        </a:buClr>
                        <a:buSzPts val="1100"/>
                        <a:buFont typeface="Symbol" panose="05050102010706020507" pitchFamily="18" charset="2"/>
                        <a:buChar char=""/>
                      </a:pPr>
                      <a:r>
                        <a:rPr lang="en-CA" sz="1600" kern="800" dirty="0">
                          <a:effectLst/>
                        </a:rPr>
                        <a:t>Funding opportunities through grant</a:t>
                      </a:r>
                      <a:endParaRPr lang="en-CA" sz="1600" kern="800" dirty="0">
                        <a:effectLst/>
                        <a:latin typeface="Calibri" panose="020F0502020204030204" pitchFamily="34" charset="0"/>
                        <a:ea typeface="Calibri" panose="020F0502020204030204" pitchFamily="34" charset="0"/>
                        <a:cs typeface="Times New Roman" panose="02020603050405020304" pitchFamily="18" charset="0"/>
                      </a:endParaRPr>
                    </a:p>
                  </a:txBody>
                  <a:tcPr marL="38139" marR="38139" marT="0" marB="0"/>
                </a:tc>
                <a:extLst>
                  <a:ext uri="{0D108BD9-81ED-4DB2-BD59-A6C34878D82A}">
                    <a16:rowId xmlns:a16="http://schemas.microsoft.com/office/drawing/2014/main" val="10003"/>
                  </a:ext>
                </a:extLst>
              </a:tr>
            </a:tbl>
          </a:graphicData>
        </a:graphic>
      </p:graphicFrame>
      <p:pic>
        <p:nvPicPr>
          <p:cNvPr id="6" name="Google Shape;302;p17" descr="Roads - Wellington County"/>
          <p:cNvPicPr preferRelativeResize="0"/>
          <p:nvPr/>
        </p:nvPicPr>
        <p:blipFill rotWithShape="1">
          <a:blip r:embed="rId3">
            <a:alphaModFix/>
          </a:blip>
          <a:srcRect/>
          <a:stretch/>
        </p:blipFill>
        <p:spPr>
          <a:xfrm>
            <a:off x="10399280" y="6187679"/>
            <a:ext cx="606946" cy="635508"/>
          </a:xfrm>
          <a:prstGeom prst="rect">
            <a:avLst/>
          </a:prstGeom>
          <a:noFill/>
          <a:ln>
            <a:noFill/>
          </a:ln>
        </p:spPr>
      </p:pic>
    </p:spTree>
    <p:extLst>
      <p:ext uri="{BB962C8B-B14F-4D97-AF65-F5344CB8AC3E}">
        <p14:creationId xmlns:p14="http://schemas.microsoft.com/office/powerpoint/2010/main" val="36159693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Summary of Recommendations and Timing</a:t>
            </a:r>
          </a:p>
        </p:txBody>
      </p:sp>
      <p:sp>
        <p:nvSpPr>
          <p:cNvPr id="4" name="Footer Placeholder 3"/>
          <p:cNvSpPr>
            <a:spLocks noGrp="1"/>
          </p:cNvSpPr>
          <p:nvPr>
            <p:ph type="ftr" sz="quarter" idx="10"/>
          </p:nvPr>
        </p:nvSpPr>
        <p:spPr/>
        <p:txBody>
          <a:bodyPr/>
          <a:lstStyle/>
          <a:p>
            <a:r>
              <a:rPr lang="en-CA"/>
              <a:t>Roads Committee Meeting - January 2022</a:t>
            </a:r>
            <a:endParaRPr lang="en-CA" dirty="0"/>
          </a:p>
        </p:txBody>
      </p:sp>
      <p:graphicFrame>
        <p:nvGraphicFramePr>
          <p:cNvPr id="5" name="Content Placeholder 4">
            <a:extLst>
              <a:ext uri="{FF2B5EF4-FFF2-40B4-BE49-F238E27FC236}">
                <a16:creationId xmlns:a16="http://schemas.microsoft.com/office/drawing/2014/main" id="{A6D0405D-E56B-43DA-9865-19106A1A34BA}"/>
              </a:ext>
            </a:extLst>
          </p:cNvPr>
          <p:cNvGraphicFramePr>
            <a:graphicFrameLocks noGrp="1"/>
          </p:cNvGraphicFramePr>
          <p:nvPr>
            <p:ph idx="1"/>
            <p:extLst>
              <p:ext uri="{D42A27DB-BD31-4B8C-83A1-F6EECF244321}">
                <p14:modId xmlns:p14="http://schemas.microsoft.com/office/powerpoint/2010/main" val="175483253"/>
              </p:ext>
            </p:extLst>
          </p:nvPr>
        </p:nvGraphicFramePr>
        <p:xfrm>
          <a:off x="228600" y="1053391"/>
          <a:ext cx="11706774" cy="5232275"/>
        </p:xfrm>
        <a:graphic>
          <a:graphicData uri="http://schemas.openxmlformats.org/drawingml/2006/table">
            <a:tbl>
              <a:tblPr firstRow="1" firstCol="1" bandRow="1">
                <a:tableStyleId>{5C22544A-7EE6-4342-B048-85BDC9FD1C3A}</a:tableStyleId>
              </a:tblPr>
              <a:tblGrid>
                <a:gridCol w="1984106">
                  <a:extLst>
                    <a:ext uri="{9D8B030D-6E8A-4147-A177-3AD203B41FA5}">
                      <a16:colId xmlns:a16="http://schemas.microsoft.com/office/drawing/2014/main" val="3418950225"/>
                    </a:ext>
                  </a:extLst>
                </a:gridCol>
                <a:gridCol w="2656185">
                  <a:extLst>
                    <a:ext uri="{9D8B030D-6E8A-4147-A177-3AD203B41FA5}">
                      <a16:colId xmlns:a16="http://schemas.microsoft.com/office/drawing/2014/main" val="3086492568"/>
                    </a:ext>
                  </a:extLst>
                </a:gridCol>
                <a:gridCol w="6035731">
                  <a:extLst>
                    <a:ext uri="{9D8B030D-6E8A-4147-A177-3AD203B41FA5}">
                      <a16:colId xmlns:a16="http://schemas.microsoft.com/office/drawing/2014/main" val="1293126148"/>
                    </a:ext>
                  </a:extLst>
                </a:gridCol>
                <a:gridCol w="1030752">
                  <a:extLst>
                    <a:ext uri="{9D8B030D-6E8A-4147-A177-3AD203B41FA5}">
                      <a16:colId xmlns:a16="http://schemas.microsoft.com/office/drawing/2014/main" val="1981406975"/>
                    </a:ext>
                  </a:extLst>
                </a:gridCol>
              </a:tblGrid>
              <a:tr h="245218">
                <a:tc>
                  <a:txBody>
                    <a:bodyPr/>
                    <a:lstStyle/>
                    <a:p>
                      <a:pPr algn="ctr"/>
                      <a:r>
                        <a:rPr lang="en-CA" sz="1600" dirty="0">
                          <a:effectLst/>
                        </a:rPr>
                        <a:t>Project</a:t>
                      </a:r>
                      <a:endParaRPr lang="en-CA" sz="1600" dirty="0">
                        <a:effectLst/>
                        <a:latin typeface="Calibri" panose="020F0502020204030204" pitchFamily="34" charset="0"/>
                        <a:cs typeface="Times New Roman" panose="02020603050405020304" pitchFamily="18" charset="0"/>
                      </a:endParaRPr>
                    </a:p>
                  </a:txBody>
                  <a:tcPr marL="68580" marR="68580" marT="0" marB="0" anchor="ctr"/>
                </a:tc>
                <a:tc>
                  <a:txBody>
                    <a:bodyPr/>
                    <a:lstStyle/>
                    <a:p>
                      <a:pPr algn="ctr"/>
                      <a:r>
                        <a:rPr lang="en-CA" sz="1600">
                          <a:effectLst/>
                        </a:rPr>
                        <a:t>Limits</a:t>
                      </a:r>
                      <a:endParaRPr lang="en-CA" sz="1600">
                        <a:effectLst/>
                        <a:latin typeface="Calibri" panose="020F0502020204030204" pitchFamily="34" charset="0"/>
                        <a:cs typeface="Times New Roman" panose="02020603050405020304" pitchFamily="18" charset="0"/>
                      </a:endParaRPr>
                    </a:p>
                  </a:txBody>
                  <a:tcPr marL="68580" marR="68580" marT="0" marB="0" anchor="ctr"/>
                </a:tc>
                <a:tc>
                  <a:txBody>
                    <a:bodyPr/>
                    <a:lstStyle/>
                    <a:p>
                      <a:pPr algn="ctr"/>
                      <a:r>
                        <a:rPr lang="en-CA" sz="1600">
                          <a:effectLst/>
                        </a:rPr>
                        <a:t>Improvements</a:t>
                      </a:r>
                      <a:endParaRPr lang="en-CA" sz="1600">
                        <a:effectLst/>
                        <a:latin typeface="Calibri" panose="020F0502020204030204" pitchFamily="34" charset="0"/>
                        <a:cs typeface="Times New Roman" panose="02020603050405020304" pitchFamily="18" charset="0"/>
                      </a:endParaRPr>
                    </a:p>
                  </a:txBody>
                  <a:tcPr marL="68580" marR="68580" marT="0" marB="0" anchor="ctr"/>
                </a:tc>
                <a:tc>
                  <a:txBody>
                    <a:bodyPr/>
                    <a:lstStyle/>
                    <a:p>
                      <a:pPr algn="ctr"/>
                      <a:r>
                        <a:rPr lang="en-CA" sz="1600" dirty="0">
                          <a:effectLst/>
                        </a:rPr>
                        <a:t>Years</a:t>
                      </a:r>
                      <a:endParaRPr lang="en-CA" sz="1600" dirty="0">
                        <a:effectLst/>
                        <a:latin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9338230"/>
                  </a:ext>
                </a:extLst>
              </a:tr>
              <a:tr h="522876">
                <a:tc>
                  <a:txBody>
                    <a:bodyPr/>
                    <a:lstStyle/>
                    <a:p>
                      <a:pPr algn="l"/>
                      <a:r>
                        <a:rPr lang="en-CA" sz="1600" dirty="0">
                          <a:effectLst/>
                        </a:rPr>
                        <a:t>Wellington Road 124</a:t>
                      </a:r>
                      <a:endParaRPr lang="en-CA" sz="1600" dirty="0">
                        <a:effectLst/>
                        <a:latin typeface="Calibri" panose="020F0502020204030204" pitchFamily="34" charset="0"/>
                        <a:cs typeface="Times New Roman" panose="02020603050405020304" pitchFamily="18" charset="0"/>
                      </a:endParaRPr>
                    </a:p>
                  </a:txBody>
                  <a:tcPr marL="68580" marR="68580" marT="0" marB="0"/>
                </a:tc>
                <a:tc>
                  <a:txBody>
                    <a:bodyPr/>
                    <a:lstStyle/>
                    <a:p>
                      <a:pPr algn="l"/>
                      <a:r>
                        <a:rPr lang="en-CA" sz="1600" dirty="0" smtClean="0">
                          <a:effectLst/>
                        </a:rPr>
                        <a:t>Region </a:t>
                      </a:r>
                      <a:r>
                        <a:rPr lang="en-CA" sz="1600" dirty="0">
                          <a:effectLst/>
                        </a:rPr>
                        <a:t>of Waterloo </a:t>
                      </a:r>
                      <a:r>
                        <a:rPr lang="en-CA" sz="1600" dirty="0" smtClean="0">
                          <a:effectLst/>
                        </a:rPr>
                        <a:t>boundary </a:t>
                      </a:r>
                      <a:r>
                        <a:rPr lang="en-CA" sz="1600" dirty="0">
                          <a:effectLst/>
                        </a:rPr>
                        <a:t>and City of Guelph boundary </a:t>
                      </a:r>
                      <a:endParaRPr lang="en-CA" sz="1600" dirty="0">
                        <a:effectLst/>
                        <a:latin typeface="Calibri" panose="020F0502020204030204" pitchFamily="34" charset="0"/>
                        <a:cs typeface="Times New Roman" panose="02020603050405020304" pitchFamily="18" charset="0"/>
                      </a:endParaRPr>
                    </a:p>
                  </a:txBody>
                  <a:tcPr marL="68580" marR="68580" marT="0" marB="0"/>
                </a:tc>
                <a:tc>
                  <a:txBody>
                    <a:bodyPr/>
                    <a:lstStyle/>
                    <a:p>
                      <a:pPr algn="l"/>
                      <a:r>
                        <a:rPr lang="en-CA" sz="1600" b="1" dirty="0" smtClean="0">
                          <a:effectLst/>
                        </a:rPr>
                        <a:t>Maintain recommendation from approved </a:t>
                      </a:r>
                      <a:r>
                        <a:rPr lang="en-CA" sz="1600" b="1" dirty="0">
                          <a:effectLst/>
                        </a:rPr>
                        <a:t>WR 124 EA</a:t>
                      </a:r>
                      <a:endParaRPr lang="en-CA" sz="1600" b="1" dirty="0">
                        <a:effectLst/>
                        <a:latin typeface="Calibri" panose="020F0502020204030204" pitchFamily="34" charset="0"/>
                        <a:cs typeface="Times New Roman" panose="02020603050405020304" pitchFamily="18" charset="0"/>
                      </a:endParaRPr>
                    </a:p>
                  </a:txBody>
                  <a:tcPr marL="68580" marR="68580" marT="0" marB="0"/>
                </a:tc>
                <a:tc>
                  <a:txBody>
                    <a:bodyPr/>
                    <a:lstStyle/>
                    <a:p>
                      <a:pPr algn="ctr"/>
                      <a:r>
                        <a:rPr lang="en-CA" sz="1600" dirty="0">
                          <a:effectLst/>
                        </a:rPr>
                        <a:t>0 to 5</a:t>
                      </a:r>
                      <a:r>
                        <a:rPr lang="en-CA" sz="1000" dirty="0">
                          <a:effectLst/>
                        </a:rPr>
                        <a:t> </a:t>
                      </a:r>
                      <a:endParaRPr lang="en-CA" sz="1600" dirty="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22639853"/>
                  </a:ext>
                </a:extLst>
              </a:tr>
              <a:tr h="1521562">
                <a:tc>
                  <a:txBody>
                    <a:bodyPr/>
                    <a:lstStyle/>
                    <a:p>
                      <a:pPr algn="l"/>
                      <a:r>
                        <a:rPr lang="en-CA" sz="1600" dirty="0">
                          <a:effectLst/>
                        </a:rPr>
                        <a:t>Wellington Road 18</a:t>
                      </a:r>
                      <a:endParaRPr lang="en-CA" sz="1600" dirty="0">
                        <a:effectLst/>
                        <a:latin typeface="Calibri" panose="020F0502020204030204" pitchFamily="34" charset="0"/>
                        <a:cs typeface="Times New Roman" panose="02020603050405020304" pitchFamily="18" charset="0"/>
                      </a:endParaRPr>
                    </a:p>
                  </a:txBody>
                  <a:tcPr marL="68580" marR="68580" marT="0" marB="0"/>
                </a:tc>
                <a:tc>
                  <a:txBody>
                    <a:bodyPr/>
                    <a:lstStyle/>
                    <a:p>
                      <a:pPr algn="l"/>
                      <a:r>
                        <a:rPr lang="en-CA" sz="1600" dirty="0" smtClean="0">
                          <a:effectLst/>
                        </a:rPr>
                        <a:t>WR </a:t>
                      </a:r>
                      <a:r>
                        <a:rPr lang="en-CA" sz="1600" dirty="0">
                          <a:effectLst/>
                        </a:rPr>
                        <a:t>21 (Elora) and WR 43 (Fergus)</a:t>
                      </a:r>
                      <a:endParaRPr lang="en-CA" sz="1600" dirty="0">
                        <a:effectLst/>
                        <a:latin typeface="Calibri" panose="020F0502020204030204" pitchFamily="34" charset="0"/>
                        <a:cs typeface="Times New Roman" panose="02020603050405020304" pitchFamily="18" charset="0"/>
                      </a:endParaRPr>
                    </a:p>
                  </a:txBody>
                  <a:tcPr marL="68580" marR="68580" marT="0" marB="0"/>
                </a:tc>
                <a:tc>
                  <a:txBody>
                    <a:bodyPr/>
                    <a:lstStyle/>
                    <a:p>
                      <a:pPr algn="l"/>
                      <a:r>
                        <a:rPr lang="en-CA" sz="1600" b="1" dirty="0" smtClean="0">
                          <a:effectLst/>
                        </a:rPr>
                        <a:t>Transportation</a:t>
                      </a:r>
                      <a:r>
                        <a:rPr lang="en-CA" sz="1600" b="1" baseline="0" dirty="0" smtClean="0">
                          <a:effectLst/>
                        </a:rPr>
                        <a:t> Systems Management</a:t>
                      </a:r>
                      <a:r>
                        <a:rPr lang="en-CA" sz="1600" b="1" dirty="0" smtClean="0">
                          <a:effectLst/>
                        </a:rPr>
                        <a:t> </a:t>
                      </a:r>
                      <a:r>
                        <a:rPr lang="en-CA" sz="1600" b="1" dirty="0">
                          <a:effectLst/>
                        </a:rPr>
                        <a:t>and Expansion of Infrastructure </a:t>
                      </a:r>
                      <a:endParaRPr lang="en-CA" sz="1600" b="1" dirty="0" smtClean="0">
                        <a:effectLst/>
                      </a:endParaRPr>
                    </a:p>
                    <a:p>
                      <a:pPr marL="285750" indent="-285750" algn="l">
                        <a:buFont typeface="Arial" panose="020B0604020202020204" pitchFamily="34" charset="0"/>
                        <a:buChar char="•"/>
                      </a:pPr>
                      <a:r>
                        <a:rPr lang="en-CA" sz="1600" dirty="0" smtClean="0">
                          <a:effectLst/>
                        </a:rPr>
                        <a:t>Restricted </a:t>
                      </a:r>
                      <a:r>
                        <a:rPr lang="en-CA" sz="1600" dirty="0">
                          <a:effectLst/>
                        </a:rPr>
                        <a:t>parking and centre left turn lane between Metcalfe Street and </a:t>
                      </a:r>
                      <a:r>
                        <a:rPr lang="en-CA" sz="1600" dirty="0" err="1">
                          <a:effectLst/>
                        </a:rPr>
                        <a:t>Kertland</a:t>
                      </a:r>
                      <a:r>
                        <a:rPr lang="en-CA" sz="1600" dirty="0">
                          <a:effectLst/>
                        </a:rPr>
                        <a:t> </a:t>
                      </a:r>
                      <a:r>
                        <a:rPr lang="en-CA" sz="1600" dirty="0" smtClean="0">
                          <a:effectLst/>
                        </a:rPr>
                        <a:t>Street</a:t>
                      </a:r>
                    </a:p>
                    <a:p>
                      <a:pPr marL="285750" indent="-285750" algn="l">
                        <a:buFont typeface="Arial" panose="020B0604020202020204" pitchFamily="34" charset="0"/>
                        <a:buChar char="•"/>
                      </a:pPr>
                      <a:r>
                        <a:rPr lang="en-CA" sz="1600" dirty="0" smtClean="0">
                          <a:effectLst/>
                        </a:rPr>
                        <a:t>Additional </a:t>
                      </a:r>
                      <a:r>
                        <a:rPr lang="en-CA" sz="1600" dirty="0">
                          <a:effectLst/>
                        </a:rPr>
                        <a:t>lane per direction between </a:t>
                      </a:r>
                      <a:r>
                        <a:rPr lang="en-CA" sz="1600" dirty="0" err="1">
                          <a:effectLst/>
                        </a:rPr>
                        <a:t>Kertland</a:t>
                      </a:r>
                      <a:r>
                        <a:rPr lang="en-CA" sz="1600" dirty="0">
                          <a:effectLst/>
                        </a:rPr>
                        <a:t> Street and </a:t>
                      </a:r>
                      <a:r>
                        <a:rPr lang="en-CA" sz="1600" dirty="0" err="1">
                          <a:effectLst/>
                        </a:rPr>
                        <a:t>Canrobert</a:t>
                      </a:r>
                      <a:r>
                        <a:rPr lang="en-CA" sz="1600" dirty="0">
                          <a:effectLst/>
                        </a:rPr>
                        <a:t> </a:t>
                      </a:r>
                      <a:r>
                        <a:rPr lang="en-CA" sz="1600" dirty="0" smtClean="0">
                          <a:effectLst/>
                        </a:rPr>
                        <a:t>Street</a:t>
                      </a:r>
                    </a:p>
                    <a:p>
                      <a:pPr marL="285750" indent="-285750" algn="l">
                        <a:buFont typeface="Arial" panose="020B0604020202020204" pitchFamily="34" charset="0"/>
                        <a:buChar char="•"/>
                      </a:pPr>
                      <a:r>
                        <a:rPr lang="en-CA" sz="1600" dirty="0" smtClean="0">
                          <a:effectLst/>
                        </a:rPr>
                        <a:t>Additional </a:t>
                      </a:r>
                      <a:r>
                        <a:rPr lang="en-CA" sz="1600" dirty="0">
                          <a:effectLst/>
                        </a:rPr>
                        <a:t>lane per direction between Highway 6 and WR 43</a:t>
                      </a:r>
                      <a:endParaRPr lang="en-CA" sz="1600" dirty="0">
                        <a:effectLst/>
                        <a:latin typeface="Calibri" panose="020F0502020204030204" pitchFamily="34" charset="0"/>
                        <a:cs typeface="Times New Roman" panose="02020603050405020304" pitchFamily="18" charset="0"/>
                      </a:endParaRPr>
                    </a:p>
                  </a:txBody>
                  <a:tcPr marL="68580" marR="68580" marT="0" marB="0"/>
                </a:tc>
                <a:tc>
                  <a:txBody>
                    <a:bodyPr/>
                    <a:lstStyle/>
                    <a:p>
                      <a:pPr algn="ctr"/>
                      <a:r>
                        <a:rPr lang="en-CA" sz="1600" dirty="0">
                          <a:effectLst/>
                        </a:rPr>
                        <a:t>6 to 10</a:t>
                      </a:r>
                      <a:endParaRPr lang="en-CA" sz="1600" dirty="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91995587"/>
                  </a:ext>
                </a:extLst>
              </a:tr>
              <a:tr h="490437">
                <a:tc>
                  <a:txBody>
                    <a:bodyPr/>
                    <a:lstStyle/>
                    <a:p>
                      <a:pPr algn="l"/>
                      <a:r>
                        <a:rPr lang="en-CA" sz="1600" dirty="0">
                          <a:effectLst/>
                        </a:rPr>
                        <a:t>Wellington Road 46</a:t>
                      </a:r>
                      <a:endParaRPr lang="en-CA" sz="1600" dirty="0">
                        <a:effectLst/>
                        <a:latin typeface="Calibri" panose="020F0502020204030204" pitchFamily="34" charset="0"/>
                        <a:cs typeface="Times New Roman" panose="02020603050405020304" pitchFamily="18" charset="0"/>
                      </a:endParaRPr>
                    </a:p>
                  </a:txBody>
                  <a:tcPr marL="68580" marR="68580" marT="0" marB="0"/>
                </a:tc>
                <a:tc>
                  <a:txBody>
                    <a:bodyPr/>
                    <a:lstStyle/>
                    <a:p>
                      <a:pPr algn="l"/>
                      <a:r>
                        <a:rPr lang="en-CA" sz="1600" dirty="0" err="1" smtClean="0">
                          <a:effectLst/>
                        </a:rPr>
                        <a:t>Maltby</a:t>
                      </a:r>
                      <a:r>
                        <a:rPr lang="en-CA" sz="1600" dirty="0" smtClean="0">
                          <a:effectLst/>
                        </a:rPr>
                        <a:t> </a:t>
                      </a:r>
                      <a:r>
                        <a:rPr lang="en-CA" sz="1600" dirty="0">
                          <a:effectLst/>
                        </a:rPr>
                        <a:t>Road and WR 34</a:t>
                      </a:r>
                      <a:endParaRPr lang="en-CA" sz="1600" dirty="0">
                        <a:effectLst/>
                        <a:latin typeface="Calibri" panose="020F0502020204030204" pitchFamily="34" charset="0"/>
                        <a:cs typeface="Times New Roman" panose="02020603050405020304" pitchFamily="18" charset="0"/>
                      </a:endParaRPr>
                    </a:p>
                  </a:txBody>
                  <a:tcPr marL="68580" marR="68580" marT="0" marB="0"/>
                </a:tc>
                <a:tc>
                  <a:txBody>
                    <a:bodyPr/>
                    <a:lstStyle/>
                    <a:p>
                      <a:pPr algn="l"/>
                      <a:r>
                        <a:rPr lang="en-CA" sz="1600" b="1" dirty="0">
                          <a:effectLst/>
                        </a:rPr>
                        <a:t>Expand </a:t>
                      </a:r>
                      <a:r>
                        <a:rPr lang="en-CA" sz="1600" b="1" dirty="0" smtClean="0">
                          <a:effectLst/>
                        </a:rPr>
                        <a:t>Infrastructure</a:t>
                      </a:r>
                    </a:p>
                    <a:p>
                      <a:pPr marL="285750" indent="-285750" algn="l">
                        <a:buFont typeface="Arial" panose="020B0604020202020204" pitchFamily="34" charset="0"/>
                        <a:buChar char="•"/>
                      </a:pPr>
                      <a:r>
                        <a:rPr lang="en-CA" sz="1600" dirty="0" smtClean="0">
                          <a:effectLst/>
                        </a:rPr>
                        <a:t>Additional </a:t>
                      </a:r>
                      <a:r>
                        <a:rPr lang="en-CA" sz="1600" dirty="0">
                          <a:effectLst/>
                        </a:rPr>
                        <a:t>lane per direction</a:t>
                      </a:r>
                      <a:endParaRPr lang="en-CA" sz="1600" dirty="0">
                        <a:effectLst/>
                        <a:latin typeface="Calibri" panose="020F0502020204030204" pitchFamily="34" charset="0"/>
                        <a:cs typeface="Times New Roman" panose="02020603050405020304" pitchFamily="18" charset="0"/>
                      </a:endParaRPr>
                    </a:p>
                  </a:txBody>
                  <a:tcPr marL="68580" marR="68580" marT="0" marB="0"/>
                </a:tc>
                <a:tc>
                  <a:txBody>
                    <a:bodyPr/>
                    <a:lstStyle/>
                    <a:p>
                      <a:pPr algn="ctr"/>
                      <a:r>
                        <a:rPr lang="en-CA" sz="1600" strike="noStrike" baseline="0" dirty="0" smtClean="0">
                          <a:solidFill>
                            <a:schemeClr val="tx1"/>
                          </a:solidFill>
                          <a:effectLst/>
                        </a:rPr>
                        <a:t>10 to 20</a:t>
                      </a:r>
                      <a:endParaRPr lang="en-CA" sz="1600" strike="sngStrike" baseline="0" dirty="0">
                        <a:solidFill>
                          <a:schemeClr val="tx1"/>
                        </a:solidFill>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37946677"/>
                  </a:ext>
                </a:extLst>
              </a:tr>
              <a:tr h="490437">
                <a:tc>
                  <a:txBody>
                    <a:bodyPr/>
                    <a:lstStyle/>
                    <a:p>
                      <a:pPr algn="l"/>
                      <a:r>
                        <a:rPr lang="en-CA" sz="1600" dirty="0">
                          <a:effectLst/>
                        </a:rPr>
                        <a:t>Wellington Road 7</a:t>
                      </a:r>
                      <a:endParaRPr lang="en-CA" sz="1600" dirty="0">
                        <a:effectLst/>
                        <a:latin typeface="Calibri" panose="020F0502020204030204" pitchFamily="34" charset="0"/>
                        <a:cs typeface="Times New Roman" panose="02020603050405020304" pitchFamily="18" charset="0"/>
                      </a:endParaRPr>
                    </a:p>
                  </a:txBody>
                  <a:tcPr marL="68580" marR="68580" marT="0" marB="0"/>
                </a:tc>
                <a:tc>
                  <a:txBody>
                    <a:bodyPr/>
                    <a:lstStyle/>
                    <a:p>
                      <a:pPr algn="l"/>
                      <a:r>
                        <a:rPr lang="en-CA" sz="1600" dirty="0" smtClean="0">
                          <a:effectLst/>
                        </a:rPr>
                        <a:t>Elora/Salem </a:t>
                      </a:r>
                      <a:r>
                        <a:rPr lang="en-CA" sz="1600" dirty="0">
                          <a:effectLst/>
                        </a:rPr>
                        <a:t>and the Highway 6 Junction</a:t>
                      </a:r>
                      <a:endParaRPr lang="en-CA" sz="1600" dirty="0">
                        <a:effectLst/>
                        <a:latin typeface="Calibri" panose="020F0502020204030204" pitchFamily="34" charset="0"/>
                        <a:cs typeface="Times New Roman" panose="02020603050405020304" pitchFamily="18" charset="0"/>
                      </a:endParaRPr>
                    </a:p>
                  </a:txBody>
                  <a:tcPr marL="68580" marR="68580" marT="0" marB="0"/>
                </a:tc>
                <a:tc>
                  <a:txBody>
                    <a:bodyPr/>
                    <a:lstStyle/>
                    <a:p>
                      <a:pPr algn="l"/>
                      <a:r>
                        <a:rPr lang="en-CA" sz="1600" b="1" dirty="0">
                          <a:effectLst/>
                        </a:rPr>
                        <a:t>Expand </a:t>
                      </a:r>
                      <a:r>
                        <a:rPr lang="en-CA" sz="1600" b="1" dirty="0" smtClean="0">
                          <a:effectLst/>
                        </a:rPr>
                        <a:t>Infrastructure</a:t>
                      </a:r>
                    </a:p>
                    <a:p>
                      <a:pPr marL="285750" indent="-285750" algn="l">
                        <a:buFont typeface="Arial" panose="020B0604020202020204" pitchFamily="34" charset="0"/>
                        <a:buChar char="•"/>
                      </a:pPr>
                      <a:r>
                        <a:rPr lang="en-CA" sz="1600" dirty="0" smtClean="0">
                          <a:effectLst/>
                        </a:rPr>
                        <a:t>Additional </a:t>
                      </a:r>
                      <a:r>
                        <a:rPr lang="en-CA" sz="1600" dirty="0">
                          <a:effectLst/>
                        </a:rPr>
                        <a:t>lane per direction for road and bridge</a:t>
                      </a:r>
                      <a:endParaRPr lang="en-CA" sz="1600" dirty="0">
                        <a:effectLst/>
                        <a:latin typeface="Calibri" panose="020F0502020204030204" pitchFamily="34" charset="0"/>
                        <a:cs typeface="Times New Roman" panose="02020603050405020304" pitchFamily="18" charset="0"/>
                      </a:endParaRPr>
                    </a:p>
                  </a:txBody>
                  <a:tcPr marL="68580" marR="68580" marT="0" marB="0"/>
                </a:tc>
                <a:tc>
                  <a:txBody>
                    <a:bodyPr/>
                    <a:lstStyle/>
                    <a:p>
                      <a:pPr algn="ctr"/>
                      <a:r>
                        <a:rPr lang="en-CA" sz="1600" dirty="0">
                          <a:effectLst/>
                        </a:rPr>
                        <a:t>10 to 20</a:t>
                      </a:r>
                      <a:r>
                        <a:rPr lang="en-CA" sz="1000" dirty="0">
                          <a:effectLst/>
                        </a:rPr>
                        <a:t> </a:t>
                      </a:r>
                      <a:endParaRPr lang="en-CA" sz="1600" dirty="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91439242"/>
                  </a:ext>
                </a:extLst>
              </a:tr>
              <a:tr h="490437">
                <a:tc>
                  <a:txBody>
                    <a:bodyPr/>
                    <a:lstStyle/>
                    <a:p>
                      <a:pPr algn="l"/>
                      <a:r>
                        <a:rPr lang="en-CA" sz="1600" dirty="0">
                          <a:effectLst/>
                        </a:rPr>
                        <a:t>Wellington Road 21</a:t>
                      </a:r>
                      <a:endParaRPr lang="en-CA" sz="1600" dirty="0">
                        <a:effectLst/>
                        <a:latin typeface="Calibri" panose="020F0502020204030204" pitchFamily="34" charset="0"/>
                        <a:cs typeface="Times New Roman" panose="02020603050405020304" pitchFamily="18" charset="0"/>
                      </a:endParaRPr>
                    </a:p>
                  </a:txBody>
                  <a:tcPr marL="68580" marR="68580" marT="0" marB="0"/>
                </a:tc>
                <a:tc>
                  <a:txBody>
                    <a:bodyPr/>
                    <a:lstStyle/>
                    <a:p>
                      <a:pPr algn="l"/>
                      <a:r>
                        <a:rPr lang="en-CA" sz="1600" dirty="0" smtClean="0">
                          <a:effectLst/>
                        </a:rPr>
                        <a:t>WR </a:t>
                      </a:r>
                      <a:r>
                        <a:rPr lang="en-CA" sz="1600" dirty="0">
                          <a:effectLst/>
                        </a:rPr>
                        <a:t>7 (Elora) and Region of Waterloo</a:t>
                      </a:r>
                      <a:endParaRPr lang="en-CA" sz="1600" dirty="0">
                        <a:effectLst/>
                        <a:latin typeface="Calibri" panose="020F0502020204030204" pitchFamily="34" charset="0"/>
                        <a:cs typeface="Times New Roman" panose="02020603050405020304" pitchFamily="18" charset="0"/>
                      </a:endParaRPr>
                    </a:p>
                  </a:txBody>
                  <a:tcPr marL="68580" marR="68580" marT="0" marB="0"/>
                </a:tc>
                <a:tc>
                  <a:txBody>
                    <a:bodyPr/>
                    <a:lstStyle/>
                    <a:p>
                      <a:pPr algn="l"/>
                      <a:r>
                        <a:rPr lang="en-CA" sz="1600" b="1" dirty="0" smtClean="0">
                          <a:effectLst/>
                        </a:rPr>
                        <a:t>Transportation Systems Management</a:t>
                      </a:r>
                    </a:p>
                    <a:p>
                      <a:pPr marL="285750" indent="-285750" algn="l">
                        <a:buFont typeface="Arial" panose="020B0604020202020204" pitchFamily="34" charset="0"/>
                        <a:buChar char="•"/>
                      </a:pPr>
                      <a:r>
                        <a:rPr lang="en-CA" sz="1600" dirty="0" smtClean="0">
                          <a:effectLst/>
                        </a:rPr>
                        <a:t>Paving/widening </a:t>
                      </a:r>
                      <a:r>
                        <a:rPr lang="en-CA" sz="1600" dirty="0">
                          <a:effectLst/>
                        </a:rPr>
                        <a:t>shoulders</a:t>
                      </a:r>
                      <a:endParaRPr lang="en-CA" sz="1600" dirty="0">
                        <a:effectLst/>
                        <a:latin typeface="Calibri" panose="020F0502020204030204" pitchFamily="34" charset="0"/>
                        <a:cs typeface="Times New Roman" panose="02020603050405020304" pitchFamily="18" charset="0"/>
                      </a:endParaRPr>
                    </a:p>
                  </a:txBody>
                  <a:tcPr marL="68580" marR="68580" marT="0" marB="0"/>
                </a:tc>
                <a:tc>
                  <a:txBody>
                    <a:bodyPr/>
                    <a:lstStyle/>
                    <a:p>
                      <a:pPr algn="ctr"/>
                      <a:r>
                        <a:rPr lang="en-CA" sz="1600" dirty="0">
                          <a:effectLst/>
                        </a:rPr>
                        <a:t>10 to 20</a:t>
                      </a:r>
                      <a:r>
                        <a:rPr lang="en-CA" sz="1000" dirty="0">
                          <a:effectLst/>
                        </a:rPr>
                        <a:t> </a:t>
                      </a:r>
                      <a:endParaRPr lang="en-CA" sz="1600" dirty="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27459185"/>
                  </a:ext>
                </a:extLst>
              </a:tr>
              <a:tr h="735654">
                <a:tc>
                  <a:txBody>
                    <a:bodyPr/>
                    <a:lstStyle/>
                    <a:p>
                      <a:pPr algn="l"/>
                      <a:r>
                        <a:rPr lang="en-CA" sz="1600" dirty="0">
                          <a:effectLst/>
                        </a:rPr>
                        <a:t>Wellington Road 32</a:t>
                      </a:r>
                      <a:endParaRPr lang="en-CA" sz="1600" dirty="0">
                        <a:effectLst/>
                        <a:latin typeface="Calibri" panose="020F0502020204030204" pitchFamily="34" charset="0"/>
                        <a:cs typeface="Times New Roman" panose="02020603050405020304" pitchFamily="18" charset="0"/>
                      </a:endParaRPr>
                    </a:p>
                  </a:txBody>
                  <a:tcPr marL="68580" marR="68580" marT="0" marB="0"/>
                </a:tc>
                <a:tc>
                  <a:txBody>
                    <a:bodyPr/>
                    <a:lstStyle/>
                    <a:p>
                      <a:pPr algn="l"/>
                      <a:r>
                        <a:rPr lang="en-CA" sz="1600" dirty="0" smtClean="0">
                          <a:effectLst/>
                        </a:rPr>
                        <a:t>WR </a:t>
                      </a:r>
                      <a:r>
                        <a:rPr lang="en-CA" sz="1600" dirty="0">
                          <a:effectLst/>
                        </a:rPr>
                        <a:t>124 and Highway 7</a:t>
                      </a:r>
                      <a:endParaRPr lang="en-CA" sz="1600" dirty="0">
                        <a:effectLst/>
                        <a:latin typeface="Calibri" panose="020F0502020204030204" pitchFamily="34" charset="0"/>
                        <a:cs typeface="Times New Roman" panose="02020603050405020304" pitchFamily="18" charset="0"/>
                      </a:endParaRPr>
                    </a:p>
                  </a:txBody>
                  <a:tcPr marL="68580" marR="68580" marT="0" marB="0"/>
                </a:tc>
                <a:tc>
                  <a:txBody>
                    <a:bodyPr/>
                    <a:lstStyle/>
                    <a:p>
                      <a:pPr algn="l"/>
                      <a:r>
                        <a:rPr lang="en-CA" sz="1600" b="1" dirty="0" smtClean="0">
                          <a:effectLst/>
                        </a:rPr>
                        <a:t>Transportation Systems Management</a:t>
                      </a:r>
                    </a:p>
                    <a:p>
                      <a:pPr marL="285750" indent="-285750" algn="l">
                        <a:buFont typeface="Arial" panose="020B0604020202020204" pitchFamily="34" charset="0"/>
                        <a:buChar char="•"/>
                      </a:pPr>
                      <a:r>
                        <a:rPr lang="en-CA" sz="1600" dirty="0" smtClean="0">
                          <a:effectLst/>
                        </a:rPr>
                        <a:t>Paving/widening shoulders</a:t>
                      </a:r>
                    </a:p>
                    <a:p>
                      <a:pPr marL="285750" indent="-285750" algn="l">
                        <a:buFont typeface="Arial" panose="020B0604020202020204" pitchFamily="34" charset="0"/>
                        <a:buChar char="•"/>
                      </a:pPr>
                      <a:r>
                        <a:rPr lang="en-CA" sz="1600" dirty="0" smtClean="0">
                          <a:effectLst/>
                        </a:rPr>
                        <a:t>Provision </a:t>
                      </a:r>
                      <a:r>
                        <a:rPr lang="en-CA" sz="1600" dirty="0">
                          <a:effectLst/>
                        </a:rPr>
                        <a:t>of auxiliary left turn lanes where necessary</a:t>
                      </a:r>
                      <a:endParaRPr lang="en-CA" sz="1600" dirty="0">
                        <a:effectLst/>
                        <a:latin typeface="Calibri" panose="020F0502020204030204" pitchFamily="34" charset="0"/>
                        <a:cs typeface="Times New Roman" panose="02020603050405020304" pitchFamily="18" charset="0"/>
                      </a:endParaRPr>
                    </a:p>
                  </a:txBody>
                  <a:tcPr marL="68580" marR="68580" marT="0" marB="0"/>
                </a:tc>
                <a:tc>
                  <a:txBody>
                    <a:bodyPr/>
                    <a:lstStyle/>
                    <a:p>
                      <a:pPr algn="ctr"/>
                      <a:r>
                        <a:rPr lang="en-CA" sz="1600" dirty="0">
                          <a:effectLst/>
                        </a:rPr>
                        <a:t>10 to 20</a:t>
                      </a:r>
                      <a:endParaRPr lang="en-CA" sz="1600" dirty="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96109739"/>
                  </a:ext>
                </a:extLst>
              </a:tr>
              <a:tr h="735654">
                <a:tc>
                  <a:txBody>
                    <a:bodyPr/>
                    <a:lstStyle/>
                    <a:p>
                      <a:pPr algn="l"/>
                      <a:r>
                        <a:rPr lang="en-CA" sz="1600" dirty="0">
                          <a:effectLst/>
                        </a:rPr>
                        <a:t>Wellington Road 86</a:t>
                      </a:r>
                      <a:endParaRPr lang="en-CA" sz="1600" dirty="0">
                        <a:effectLst/>
                        <a:latin typeface="Calibri" panose="020F0502020204030204" pitchFamily="34" charset="0"/>
                        <a:cs typeface="Times New Roman" panose="02020603050405020304" pitchFamily="18" charset="0"/>
                      </a:endParaRPr>
                    </a:p>
                  </a:txBody>
                  <a:tcPr marL="68580" marR="68580" marT="0" marB="0"/>
                </a:tc>
                <a:tc>
                  <a:txBody>
                    <a:bodyPr/>
                    <a:lstStyle/>
                    <a:p>
                      <a:pPr algn="l"/>
                      <a:r>
                        <a:rPr lang="en-CA" sz="1600" dirty="0" smtClean="0">
                          <a:effectLst/>
                        </a:rPr>
                        <a:t>WR </a:t>
                      </a:r>
                      <a:r>
                        <a:rPr lang="en-CA" sz="1600" dirty="0">
                          <a:effectLst/>
                        </a:rPr>
                        <a:t>10 and WR 85</a:t>
                      </a:r>
                      <a:endParaRPr lang="en-CA" sz="1600" dirty="0">
                        <a:effectLst/>
                        <a:latin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600" b="1" dirty="0" smtClean="0">
                          <a:effectLst/>
                        </a:rPr>
                        <a:t>Transportation Systems Management</a:t>
                      </a:r>
                    </a:p>
                    <a:p>
                      <a:pPr marL="285750" indent="-285750" algn="l">
                        <a:buFont typeface="Arial" panose="020B0604020202020204" pitchFamily="34" charset="0"/>
                        <a:buChar char="•"/>
                      </a:pPr>
                      <a:r>
                        <a:rPr lang="en-CA" sz="1600" dirty="0" smtClean="0">
                          <a:effectLst/>
                        </a:rPr>
                        <a:t>Paving/widening shoulders</a:t>
                      </a:r>
                    </a:p>
                    <a:p>
                      <a:pPr marL="285750" indent="-285750" algn="l">
                        <a:buFont typeface="Arial" panose="020B0604020202020204" pitchFamily="34" charset="0"/>
                        <a:buChar char="•"/>
                      </a:pPr>
                      <a:r>
                        <a:rPr lang="en-CA" sz="1600" dirty="0" smtClean="0">
                          <a:effectLst/>
                        </a:rPr>
                        <a:t>Provision </a:t>
                      </a:r>
                      <a:r>
                        <a:rPr lang="en-CA" sz="1600" dirty="0">
                          <a:effectLst/>
                        </a:rPr>
                        <a:t>of auxiliary left turn lanes through Hamlet of Dorking</a:t>
                      </a:r>
                      <a:endParaRPr lang="en-CA" sz="1600" dirty="0">
                        <a:effectLst/>
                        <a:latin typeface="Calibri" panose="020F0502020204030204" pitchFamily="34" charset="0"/>
                        <a:cs typeface="Times New Roman" panose="02020603050405020304" pitchFamily="18" charset="0"/>
                      </a:endParaRPr>
                    </a:p>
                  </a:txBody>
                  <a:tcPr marL="68580" marR="68580" marT="0" marB="0"/>
                </a:tc>
                <a:tc>
                  <a:txBody>
                    <a:bodyPr/>
                    <a:lstStyle/>
                    <a:p>
                      <a:pPr algn="ctr"/>
                      <a:r>
                        <a:rPr lang="en-CA" sz="1600" dirty="0">
                          <a:effectLst/>
                        </a:rPr>
                        <a:t>10 to 20</a:t>
                      </a:r>
                      <a:r>
                        <a:rPr lang="en-CA" sz="1000" dirty="0">
                          <a:effectLst/>
                        </a:rPr>
                        <a:t> </a:t>
                      </a:r>
                      <a:endParaRPr lang="en-CA" sz="1600" dirty="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99876217"/>
                  </a:ext>
                </a:extLst>
              </a:tr>
            </a:tbl>
          </a:graphicData>
        </a:graphic>
      </p:graphicFrame>
      <p:pic>
        <p:nvPicPr>
          <p:cNvPr id="7" name="Google Shape;302;p17" descr="Roads - Wellington County"/>
          <p:cNvPicPr preferRelativeResize="0"/>
          <p:nvPr/>
        </p:nvPicPr>
        <p:blipFill rotWithShape="1">
          <a:blip r:embed="rId2">
            <a:alphaModFix/>
          </a:blip>
          <a:srcRect/>
          <a:stretch/>
        </p:blipFill>
        <p:spPr>
          <a:xfrm>
            <a:off x="10399280" y="6187679"/>
            <a:ext cx="606946" cy="635508"/>
          </a:xfrm>
          <a:prstGeom prst="rect">
            <a:avLst/>
          </a:prstGeom>
          <a:noFill/>
          <a:ln>
            <a:noFill/>
          </a:ln>
        </p:spPr>
      </p:pic>
    </p:spTree>
    <p:extLst>
      <p:ext uri="{BB962C8B-B14F-4D97-AF65-F5344CB8AC3E}">
        <p14:creationId xmlns:p14="http://schemas.microsoft.com/office/powerpoint/2010/main" val="42814367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By-pass Assessment </a:t>
            </a:r>
          </a:p>
        </p:txBody>
      </p:sp>
      <p:sp>
        <p:nvSpPr>
          <p:cNvPr id="3" name="Content Placeholder 2"/>
          <p:cNvSpPr>
            <a:spLocks noGrp="1"/>
          </p:cNvSpPr>
          <p:nvPr>
            <p:ph idx="1"/>
          </p:nvPr>
        </p:nvSpPr>
        <p:spPr>
          <a:xfrm>
            <a:off x="228600" y="1143000"/>
            <a:ext cx="3857625" cy="5345582"/>
          </a:xfrm>
        </p:spPr>
        <p:txBody>
          <a:bodyPr>
            <a:normAutofit fontScale="77500" lnSpcReduction="20000"/>
          </a:bodyPr>
          <a:lstStyle/>
          <a:p>
            <a:pPr>
              <a:lnSpc>
                <a:spcPct val="120000"/>
              </a:lnSpc>
            </a:pPr>
            <a:r>
              <a:rPr lang="en-CA" dirty="0" smtClean="0">
                <a:solidFill>
                  <a:schemeClr val="tx1"/>
                </a:solidFill>
              </a:rPr>
              <a:t>Problems identified in the Elora/Fergus </a:t>
            </a:r>
            <a:r>
              <a:rPr lang="en-CA" dirty="0" smtClean="0"/>
              <a:t>area on WR 7, WR 18 and Hwy 6</a:t>
            </a:r>
          </a:p>
          <a:p>
            <a:pPr>
              <a:lnSpc>
                <a:spcPct val="120000"/>
              </a:lnSpc>
            </a:pPr>
            <a:r>
              <a:rPr lang="en-CA" dirty="0" smtClean="0"/>
              <a:t>Several alternatives were assessed, and new alternatives added based on public feedback </a:t>
            </a:r>
          </a:p>
          <a:p>
            <a:pPr>
              <a:lnSpc>
                <a:spcPct val="120000"/>
              </a:lnSpc>
            </a:pPr>
            <a:r>
              <a:rPr lang="en-CA" dirty="0" smtClean="0"/>
              <a:t>Alternatives included those previously identified in Centre-Wellington Transportation Master Plan</a:t>
            </a:r>
          </a:p>
          <a:p>
            <a:pPr>
              <a:lnSpc>
                <a:spcPct val="120000"/>
              </a:lnSpc>
            </a:pPr>
            <a:r>
              <a:rPr lang="en-CA" dirty="0" smtClean="0"/>
              <a:t>Involvement of three jurisdictions in a sub-area requires a more focused area transportation study to identify opportunities and impacts to the community</a:t>
            </a:r>
            <a:endParaRPr lang="en-CA" dirty="0"/>
          </a:p>
        </p:txBody>
      </p:sp>
      <p:sp>
        <p:nvSpPr>
          <p:cNvPr id="4" name="Footer Placeholder 3"/>
          <p:cNvSpPr>
            <a:spLocks noGrp="1"/>
          </p:cNvSpPr>
          <p:nvPr>
            <p:ph type="ftr" sz="quarter" idx="10"/>
          </p:nvPr>
        </p:nvSpPr>
        <p:spPr/>
        <p:txBody>
          <a:bodyPr/>
          <a:lstStyle/>
          <a:p>
            <a:r>
              <a:rPr lang="en-CA" dirty="0"/>
              <a:t>Roads Committee Meeting - January 2022</a:t>
            </a:r>
          </a:p>
        </p:txBody>
      </p:sp>
      <p:pic>
        <p:nvPicPr>
          <p:cNvPr id="2050" name="Picture 2" descr="FX_UrbanBypass_FergusElora_Alternatives_20211208 (2)_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7404" y="914400"/>
            <a:ext cx="8124596"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302;p17" descr="Roads - Wellington County"/>
          <p:cNvPicPr preferRelativeResize="0"/>
          <p:nvPr/>
        </p:nvPicPr>
        <p:blipFill rotWithShape="1">
          <a:blip r:embed="rId4">
            <a:alphaModFix/>
          </a:blip>
          <a:srcRect/>
          <a:stretch/>
        </p:blipFill>
        <p:spPr>
          <a:xfrm>
            <a:off x="10399280" y="6187679"/>
            <a:ext cx="606946" cy="635508"/>
          </a:xfrm>
          <a:prstGeom prst="rect">
            <a:avLst/>
          </a:prstGeom>
          <a:noFill/>
          <a:ln>
            <a:noFill/>
          </a:ln>
        </p:spPr>
      </p:pic>
    </p:spTree>
    <p:extLst>
      <p:ext uri="{BB962C8B-B14F-4D97-AF65-F5344CB8AC3E}">
        <p14:creationId xmlns:p14="http://schemas.microsoft.com/office/powerpoint/2010/main" val="7854167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Active Transportation	</a:t>
            </a:r>
          </a:p>
        </p:txBody>
      </p:sp>
      <p:sp>
        <p:nvSpPr>
          <p:cNvPr id="3" name="Content Placeholder 2"/>
          <p:cNvSpPr>
            <a:spLocks noGrp="1"/>
          </p:cNvSpPr>
          <p:nvPr>
            <p:ph idx="1"/>
          </p:nvPr>
        </p:nvSpPr>
        <p:spPr>
          <a:xfrm>
            <a:off x="228600" y="1143000"/>
            <a:ext cx="5684520" cy="5029200"/>
          </a:xfrm>
        </p:spPr>
        <p:txBody>
          <a:bodyPr>
            <a:normAutofit/>
          </a:bodyPr>
          <a:lstStyle/>
          <a:p>
            <a:r>
              <a:rPr lang="en-CA" sz="2800" dirty="0" smtClean="0"/>
              <a:t>Build on the County of Wellington Active Transportation Plan (ATP)</a:t>
            </a:r>
          </a:p>
          <a:p>
            <a:r>
              <a:rPr lang="en-CA" sz="2800" dirty="0" smtClean="0"/>
              <a:t>Key Recommendations:</a:t>
            </a:r>
          </a:p>
          <a:p>
            <a:pPr lvl="1"/>
            <a:r>
              <a:rPr lang="en-CA" dirty="0" smtClean="0"/>
              <a:t>For each recommended road improvement, pave any gravel shoulders during construction</a:t>
            </a:r>
          </a:p>
          <a:p>
            <a:pPr lvl="1"/>
            <a:r>
              <a:rPr lang="en-CA" dirty="0" smtClean="0"/>
              <a:t>Shoulders should be 2.5 to 3 m wide with a delineated edge marking</a:t>
            </a:r>
          </a:p>
          <a:p>
            <a:pPr lvl="1"/>
            <a:r>
              <a:rPr lang="en-CA" dirty="0" smtClean="0"/>
              <a:t>Add to active transportation facilities in the Active Transportation Plan</a:t>
            </a:r>
          </a:p>
          <a:p>
            <a:r>
              <a:rPr lang="en-CA" dirty="0" smtClean="0"/>
              <a:t>Addresses the RMAP Goals of Safety, Equitable Mobility and Complete Streets</a:t>
            </a:r>
            <a:endParaRPr lang="en-CA" dirty="0"/>
          </a:p>
          <a:p>
            <a:endParaRPr lang="en-CA" sz="2800" dirty="0"/>
          </a:p>
        </p:txBody>
      </p:sp>
      <p:sp>
        <p:nvSpPr>
          <p:cNvPr id="4" name="Footer Placeholder 3"/>
          <p:cNvSpPr>
            <a:spLocks noGrp="1"/>
          </p:cNvSpPr>
          <p:nvPr>
            <p:ph type="ftr" sz="quarter" idx="10"/>
          </p:nvPr>
        </p:nvSpPr>
        <p:spPr/>
        <p:txBody>
          <a:bodyPr/>
          <a:lstStyle/>
          <a:p>
            <a:r>
              <a:rPr lang="en-CA"/>
              <a:t>Roads Committee Meeting - January 2022</a:t>
            </a:r>
            <a:endParaRPr lang="en-CA" dirty="0"/>
          </a:p>
        </p:txBody>
      </p:sp>
      <p:pic>
        <p:nvPicPr>
          <p:cNvPr id="2050" name="Picture 2" descr="https://lh3.googleusercontent.com/padh40dLaZg4nzzAr8dFnR5sVisW1TcDbC5eHEW8PEilgJ16riUCQVKe_Cv6YTHd0Ip79sKkRF2ejx44PUnQXeQiq8DLobyHFDDRgIwamUyeXsRx6Qhm01bjKVhXqx8zolKvFul-BkX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8659" y="1957726"/>
            <a:ext cx="6424501" cy="49724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26236"/>
          <a:stretch/>
        </p:blipFill>
        <p:spPr>
          <a:xfrm>
            <a:off x="5455407" y="914400"/>
            <a:ext cx="6144347" cy="3505200"/>
          </a:xfrm>
          <a:prstGeom prst="rect">
            <a:avLst/>
          </a:prstGeom>
        </p:spPr>
      </p:pic>
      <p:pic>
        <p:nvPicPr>
          <p:cNvPr id="8" name="Google Shape;302;p17" descr="Roads - Wellington County"/>
          <p:cNvPicPr preferRelativeResize="0"/>
          <p:nvPr/>
        </p:nvPicPr>
        <p:blipFill rotWithShape="1">
          <a:blip r:embed="rId4">
            <a:alphaModFix/>
          </a:blip>
          <a:srcRect/>
          <a:stretch/>
        </p:blipFill>
        <p:spPr>
          <a:xfrm>
            <a:off x="10399280" y="6187679"/>
            <a:ext cx="606946" cy="635508"/>
          </a:xfrm>
          <a:prstGeom prst="rect">
            <a:avLst/>
          </a:prstGeom>
          <a:noFill/>
          <a:ln>
            <a:noFill/>
          </a:ln>
        </p:spPr>
      </p:pic>
    </p:spTree>
    <p:extLst>
      <p:ext uri="{BB962C8B-B14F-4D97-AF65-F5344CB8AC3E}">
        <p14:creationId xmlns:p14="http://schemas.microsoft.com/office/powerpoint/2010/main" val="17670946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l="7385" t="3947" r="25753" b="3470"/>
          <a:stretch/>
        </p:blipFill>
        <p:spPr>
          <a:xfrm>
            <a:off x="5940059" y="1039151"/>
            <a:ext cx="6100877" cy="5466282"/>
          </a:xfrm>
          <a:prstGeom prst="rect">
            <a:avLst/>
          </a:prstGeom>
        </p:spPr>
      </p:pic>
      <p:sp>
        <p:nvSpPr>
          <p:cNvPr id="2" name="Title 1"/>
          <p:cNvSpPr>
            <a:spLocks noGrp="1"/>
          </p:cNvSpPr>
          <p:nvPr>
            <p:ph type="title"/>
          </p:nvPr>
        </p:nvSpPr>
        <p:spPr/>
        <p:txBody>
          <a:bodyPr/>
          <a:lstStyle/>
          <a:p>
            <a:r>
              <a:rPr lang="en-CA" dirty="0"/>
              <a:t>Active Transportation	</a:t>
            </a:r>
          </a:p>
        </p:txBody>
      </p:sp>
      <p:sp>
        <p:nvSpPr>
          <p:cNvPr id="4" name="Footer Placeholder 3"/>
          <p:cNvSpPr>
            <a:spLocks noGrp="1"/>
          </p:cNvSpPr>
          <p:nvPr>
            <p:ph type="ftr" sz="quarter" idx="10"/>
          </p:nvPr>
        </p:nvSpPr>
        <p:spPr/>
        <p:txBody>
          <a:bodyPr/>
          <a:lstStyle/>
          <a:p>
            <a:r>
              <a:rPr lang="en-CA"/>
              <a:t>Roads Committee Meeting - January 2022</a:t>
            </a:r>
            <a:endParaRPr lang="en-CA" dirty="0"/>
          </a:p>
        </p:txBody>
      </p:sp>
      <p:cxnSp>
        <p:nvCxnSpPr>
          <p:cNvPr id="19" name="Straight Connector 18"/>
          <p:cNvCxnSpPr/>
          <p:nvPr/>
        </p:nvCxnSpPr>
        <p:spPr>
          <a:xfrm flipV="1">
            <a:off x="9107424" y="3619902"/>
            <a:ext cx="465825" cy="447349"/>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0666934" y="5464650"/>
            <a:ext cx="225399" cy="226576"/>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9169465" y="3941931"/>
            <a:ext cx="853879" cy="827948"/>
          </a:xfrm>
          <a:prstGeom prst="line">
            <a:avLst/>
          </a:prstGeom>
          <a:ln w="7302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9751069" y="5229531"/>
            <a:ext cx="267755" cy="20983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sp>
        <p:nvSpPr>
          <p:cNvPr id="16" name="Content Placeholder 2"/>
          <p:cNvSpPr>
            <a:spLocks noGrp="1"/>
          </p:cNvSpPr>
          <p:nvPr>
            <p:ph idx="1"/>
          </p:nvPr>
        </p:nvSpPr>
        <p:spPr>
          <a:xfrm>
            <a:off x="228601" y="1143000"/>
            <a:ext cx="5557746" cy="5170018"/>
          </a:xfrm>
        </p:spPr>
        <p:txBody>
          <a:bodyPr>
            <a:normAutofit fontScale="62500" lnSpcReduction="20000"/>
          </a:bodyPr>
          <a:lstStyle/>
          <a:p>
            <a:pPr marL="0" indent="0">
              <a:lnSpc>
                <a:spcPct val="120000"/>
              </a:lnSpc>
              <a:buNone/>
            </a:pPr>
            <a:r>
              <a:rPr lang="en-CA" sz="2900" b="1" dirty="0" smtClean="0"/>
              <a:t>1. Pave gravel shoulders with roadway improvement and designate as Active Transportation corridor:</a:t>
            </a:r>
          </a:p>
          <a:p>
            <a:pPr>
              <a:lnSpc>
                <a:spcPct val="120000"/>
              </a:lnSpc>
            </a:pPr>
            <a:r>
              <a:rPr lang="en-CA" sz="2900" dirty="0" smtClean="0"/>
              <a:t>WR 7 between Elora/Salem and Highway 6 junction</a:t>
            </a:r>
          </a:p>
          <a:p>
            <a:pPr>
              <a:lnSpc>
                <a:spcPct val="120000"/>
              </a:lnSpc>
            </a:pPr>
            <a:r>
              <a:rPr lang="en-CA" sz="2900" dirty="0" smtClean="0"/>
              <a:t>WR 21 between WR7 and Region of Waterloo</a:t>
            </a:r>
          </a:p>
          <a:p>
            <a:pPr>
              <a:lnSpc>
                <a:spcPct val="120000"/>
              </a:lnSpc>
            </a:pPr>
            <a:r>
              <a:rPr lang="en-CA" sz="2900" dirty="0" smtClean="0"/>
              <a:t>WR 32 between WR124 and Hwy 7</a:t>
            </a:r>
          </a:p>
          <a:p>
            <a:pPr>
              <a:lnSpc>
                <a:spcPct val="120000"/>
              </a:lnSpc>
            </a:pPr>
            <a:r>
              <a:rPr lang="en-CA" sz="2900" dirty="0" smtClean="0"/>
              <a:t>WR 124 between Region of Waterloo and City of Guelph</a:t>
            </a:r>
          </a:p>
          <a:p>
            <a:pPr>
              <a:lnSpc>
                <a:spcPct val="120000"/>
              </a:lnSpc>
            </a:pPr>
            <a:r>
              <a:rPr lang="en-CA" sz="2900" dirty="0" smtClean="0"/>
              <a:t>WR 86 between WR 10 and WR 85</a:t>
            </a:r>
          </a:p>
          <a:p>
            <a:pPr>
              <a:lnSpc>
                <a:spcPct val="120000"/>
              </a:lnSpc>
            </a:pPr>
            <a:r>
              <a:rPr lang="en-CA" sz="2900" dirty="0" smtClean="0"/>
              <a:t>WR 46 between </a:t>
            </a:r>
            <a:r>
              <a:rPr lang="en-CA" sz="2900" dirty="0" err="1" smtClean="0"/>
              <a:t>Maltby</a:t>
            </a:r>
            <a:r>
              <a:rPr lang="en-CA" sz="2900" dirty="0" smtClean="0"/>
              <a:t> Road and WR 84</a:t>
            </a:r>
          </a:p>
          <a:p>
            <a:pPr>
              <a:lnSpc>
                <a:spcPct val="120000"/>
              </a:lnSpc>
            </a:pPr>
            <a:endParaRPr lang="en-CA" sz="2900" dirty="0"/>
          </a:p>
          <a:p>
            <a:pPr marL="0" indent="0">
              <a:lnSpc>
                <a:spcPct val="120000"/>
              </a:lnSpc>
              <a:buNone/>
            </a:pPr>
            <a:r>
              <a:rPr lang="en-CA" sz="2900" b="1" dirty="0" smtClean="0"/>
              <a:t>2. Maintain and enhance paved shoulder for cyclists with road improvement</a:t>
            </a:r>
          </a:p>
          <a:p>
            <a:pPr>
              <a:lnSpc>
                <a:spcPct val="120000"/>
              </a:lnSpc>
            </a:pPr>
            <a:r>
              <a:rPr lang="en-CA" sz="2900" dirty="0"/>
              <a:t>WR 18 between WR 21 and WR 43</a:t>
            </a:r>
          </a:p>
          <a:p>
            <a:pPr lvl="1"/>
            <a:endParaRPr lang="en-CA" dirty="0"/>
          </a:p>
          <a:p>
            <a:endParaRPr lang="en-CA" sz="2800" dirty="0"/>
          </a:p>
        </p:txBody>
      </p:sp>
      <p:pic>
        <p:nvPicPr>
          <p:cNvPr id="17" name="Google Shape;302;p17" descr="Roads - Wellington County"/>
          <p:cNvPicPr preferRelativeResize="0"/>
          <p:nvPr/>
        </p:nvPicPr>
        <p:blipFill rotWithShape="1">
          <a:blip r:embed="rId4">
            <a:alphaModFix/>
          </a:blip>
          <a:srcRect/>
          <a:stretch/>
        </p:blipFill>
        <p:spPr>
          <a:xfrm>
            <a:off x="10399280" y="6187679"/>
            <a:ext cx="606946" cy="635508"/>
          </a:xfrm>
          <a:prstGeom prst="rect">
            <a:avLst/>
          </a:prstGeom>
          <a:noFill/>
          <a:ln>
            <a:noFill/>
          </a:ln>
        </p:spPr>
      </p:pic>
      <p:cxnSp>
        <p:nvCxnSpPr>
          <p:cNvPr id="18" name="Straight Connector 17"/>
          <p:cNvCxnSpPr/>
          <p:nvPr/>
        </p:nvCxnSpPr>
        <p:spPr>
          <a:xfrm flipH="1" flipV="1">
            <a:off x="9115745" y="4067251"/>
            <a:ext cx="11350" cy="288654"/>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9013009" y="4354976"/>
            <a:ext cx="123492" cy="12568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9904781" y="5321690"/>
            <a:ext cx="269569" cy="285921"/>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flipV="1">
            <a:off x="10132867" y="5229531"/>
            <a:ext cx="27178" cy="129058"/>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977132" y="3999633"/>
            <a:ext cx="1193946" cy="696725"/>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54781" y="6232551"/>
            <a:ext cx="926181" cy="555194"/>
          </a:xfrm>
          <a:prstGeom prst="rect">
            <a:avLst/>
          </a:prstGeom>
        </p:spPr>
      </p:pic>
    </p:spTree>
    <p:extLst>
      <p:ext uri="{BB962C8B-B14F-4D97-AF65-F5344CB8AC3E}">
        <p14:creationId xmlns:p14="http://schemas.microsoft.com/office/powerpoint/2010/main" val="36859577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Transit</a:t>
            </a:r>
          </a:p>
        </p:txBody>
      </p:sp>
      <p:sp>
        <p:nvSpPr>
          <p:cNvPr id="5" name="Text Placeholder 4"/>
          <p:cNvSpPr>
            <a:spLocks noGrp="1"/>
          </p:cNvSpPr>
          <p:nvPr>
            <p:ph type="body" idx="1"/>
          </p:nvPr>
        </p:nvSpPr>
        <p:spPr>
          <a:xfrm>
            <a:off x="0" y="914401"/>
            <a:ext cx="5867400" cy="823912"/>
          </a:xfrm>
        </p:spPr>
        <p:txBody>
          <a:bodyPr/>
          <a:lstStyle/>
          <a:p>
            <a:pPr algn="ctr"/>
            <a:r>
              <a:rPr lang="en-CA" dirty="0"/>
              <a:t>Existing Context</a:t>
            </a:r>
          </a:p>
        </p:txBody>
      </p:sp>
      <p:sp>
        <p:nvSpPr>
          <p:cNvPr id="3" name="Content Placeholder 2"/>
          <p:cNvSpPr>
            <a:spLocks noGrp="1"/>
          </p:cNvSpPr>
          <p:nvPr>
            <p:ph sz="half" idx="2"/>
          </p:nvPr>
        </p:nvSpPr>
        <p:spPr>
          <a:xfrm>
            <a:off x="0" y="1579721"/>
            <a:ext cx="5867400" cy="4110038"/>
          </a:xfrm>
        </p:spPr>
        <p:txBody>
          <a:bodyPr>
            <a:normAutofit/>
          </a:bodyPr>
          <a:lstStyle/>
          <a:p>
            <a:r>
              <a:rPr lang="en-CA" dirty="0"/>
              <a:t>Primary objective to improve equitable </a:t>
            </a:r>
            <a:r>
              <a:rPr lang="en-CA" dirty="0" smtClean="0"/>
              <a:t>mobility by providing service to all residents in the County</a:t>
            </a:r>
            <a:endParaRPr lang="en-CA" dirty="0"/>
          </a:p>
          <a:p>
            <a:r>
              <a:rPr lang="en-CA" dirty="0"/>
              <a:t>Ride Well began in </a:t>
            </a:r>
            <a:r>
              <a:rPr lang="en-CA" dirty="0" smtClean="0"/>
              <a:t>2019</a:t>
            </a:r>
          </a:p>
          <a:p>
            <a:r>
              <a:rPr lang="en-CA" dirty="0" smtClean="0"/>
              <a:t>Ridership </a:t>
            </a:r>
            <a:r>
              <a:rPr lang="en-CA" dirty="0"/>
              <a:t>steadily growing, but still below typical rural systems </a:t>
            </a:r>
            <a:endParaRPr lang="en-CA" dirty="0" smtClean="0"/>
          </a:p>
          <a:p>
            <a:r>
              <a:rPr lang="en-CA" dirty="0" smtClean="0"/>
              <a:t>Provincial </a:t>
            </a:r>
            <a:r>
              <a:rPr lang="en-CA" dirty="0"/>
              <a:t>funding set to expire in 2025</a:t>
            </a:r>
          </a:p>
          <a:p>
            <a:r>
              <a:rPr lang="en-CA" dirty="0" smtClean="0"/>
              <a:t>Need to make a decision on whether transit should be permanent </a:t>
            </a:r>
          </a:p>
          <a:p>
            <a:endParaRPr lang="en-CA" dirty="0"/>
          </a:p>
        </p:txBody>
      </p:sp>
      <p:sp>
        <p:nvSpPr>
          <p:cNvPr id="6" name="Text Placeholder 5"/>
          <p:cNvSpPr>
            <a:spLocks noGrp="1"/>
          </p:cNvSpPr>
          <p:nvPr>
            <p:ph type="body" sz="quarter" idx="3"/>
          </p:nvPr>
        </p:nvSpPr>
        <p:spPr>
          <a:xfrm>
            <a:off x="6400800" y="905501"/>
            <a:ext cx="5791200" cy="823912"/>
          </a:xfrm>
        </p:spPr>
        <p:txBody>
          <a:bodyPr/>
          <a:lstStyle/>
          <a:p>
            <a:pPr algn="ctr"/>
            <a:r>
              <a:rPr lang="en-CA" dirty="0"/>
              <a:t>Importance of Transit</a:t>
            </a:r>
          </a:p>
        </p:txBody>
      </p:sp>
      <p:sp>
        <p:nvSpPr>
          <p:cNvPr id="7" name="Content Placeholder 6"/>
          <p:cNvSpPr>
            <a:spLocks noGrp="1"/>
          </p:cNvSpPr>
          <p:nvPr>
            <p:ph sz="quarter" idx="4"/>
          </p:nvPr>
        </p:nvSpPr>
        <p:spPr>
          <a:xfrm>
            <a:off x="6400800" y="1570821"/>
            <a:ext cx="5791200" cy="3363664"/>
          </a:xfrm>
        </p:spPr>
        <p:txBody>
          <a:bodyPr>
            <a:normAutofit/>
          </a:bodyPr>
          <a:lstStyle/>
          <a:p>
            <a:r>
              <a:rPr lang="en-CA" dirty="0" smtClean="0"/>
              <a:t>Many newcomers used to transit</a:t>
            </a:r>
            <a:endParaRPr lang="en-CA" dirty="0"/>
          </a:p>
          <a:p>
            <a:r>
              <a:rPr lang="en-CA" dirty="0" smtClean="0"/>
              <a:t>Supports and aging population</a:t>
            </a:r>
          </a:p>
          <a:p>
            <a:r>
              <a:rPr lang="en-CA" dirty="0" smtClean="0"/>
              <a:t>Supports economic development (existing challenge attracting </a:t>
            </a:r>
            <a:r>
              <a:rPr lang="en-CA" dirty="0"/>
              <a:t>workers that don’t have access to a </a:t>
            </a:r>
            <a:r>
              <a:rPr lang="en-CA" dirty="0" smtClean="0"/>
              <a:t>vehicle)</a:t>
            </a:r>
            <a:endParaRPr lang="en-CA" dirty="0"/>
          </a:p>
          <a:p>
            <a:r>
              <a:rPr lang="en-CA" dirty="0" smtClean="0"/>
              <a:t>Provides mobility for youth</a:t>
            </a:r>
          </a:p>
          <a:p>
            <a:r>
              <a:rPr lang="en-CA" dirty="0" smtClean="0"/>
              <a:t>Moves towards equitable mobility options for all residents</a:t>
            </a:r>
          </a:p>
        </p:txBody>
      </p:sp>
      <p:sp>
        <p:nvSpPr>
          <p:cNvPr id="4" name="Footer Placeholder 3"/>
          <p:cNvSpPr>
            <a:spLocks noGrp="1"/>
          </p:cNvSpPr>
          <p:nvPr>
            <p:ph type="ftr" sz="quarter" idx="10"/>
          </p:nvPr>
        </p:nvSpPr>
        <p:spPr/>
        <p:txBody>
          <a:bodyPr/>
          <a:lstStyle/>
          <a:p>
            <a:r>
              <a:rPr lang="en-CA"/>
              <a:t>Roads Committee Meeting - January 2022</a:t>
            </a:r>
            <a:endParaRPr lang="en-CA" dirty="0"/>
          </a:p>
        </p:txBody>
      </p:sp>
      <p:pic>
        <p:nvPicPr>
          <p:cNvPr id="8" name="Picture 2" descr="https://lh6.googleusercontent.com/xQ6n0xJLQNGx1uTBpaT0U4OqOMK4WKENb816lWX15vr13vwrx6sh2N4EBXjt_I440hI17eO8YNiUYYybN2UvguD7jXF3ZoINiKFamHx-KoIW41Y6Z2ndetpxeswpr-Tcy5NCH3y3L3R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63999" y="4119473"/>
            <a:ext cx="3543300" cy="2738527"/>
          </a:xfrm>
          <a:prstGeom prst="rect">
            <a:avLst/>
          </a:prstGeom>
          <a:noFill/>
          <a:extLst>
            <a:ext uri="{909E8E84-426E-40DD-AFC4-6F175D3DCCD1}">
              <a14:hiddenFill xmlns:a14="http://schemas.microsoft.com/office/drawing/2010/main">
                <a:solidFill>
                  <a:srgbClr val="FFFFFF"/>
                </a:solidFill>
              </a14:hiddenFill>
            </a:ext>
          </a:extLst>
        </p:spPr>
      </p:pic>
      <p:pic>
        <p:nvPicPr>
          <p:cNvPr id="9" name="Google Shape;302;p17" descr="Roads - Wellington County"/>
          <p:cNvPicPr preferRelativeResize="0"/>
          <p:nvPr/>
        </p:nvPicPr>
        <p:blipFill rotWithShape="1">
          <a:blip r:embed="rId3">
            <a:alphaModFix/>
          </a:blip>
          <a:srcRect/>
          <a:stretch/>
        </p:blipFill>
        <p:spPr>
          <a:xfrm>
            <a:off x="10399280" y="6187679"/>
            <a:ext cx="606946" cy="635508"/>
          </a:xfrm>
          <a:prstGeom prst="rect">
            <a:avLst/>
          </a:prstGeom>
          <a:noFill/>
          <a:ln>
            <a:noFill/>
          </a:ln>
        </p:spPr>
      </p:pic>
    </p:spTree>
    <p:extLst>
      <p:ext uri="{BB962C8B-B14F-4D97-AF65-F5344CB8AC3E}">
        <p14:creationId xmlns:p14="http://schemas.microsoft.com/office/powerpoint/2010/main" val="19415459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CA" dirty="0" smtClean="0"/>
              <a:t>Transit Options Assessed</a:t>
            </a:r>
            <a:endParaRPr lang="en-CA" dirty="0"/>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1449005370"/>
              </p:ext>
            </p:extLst>
          </p:nvPr>
        </p:nvGraphicFramePr>
        <p:xfrm>
          <a:off x="234086" y="1031443"/>
          <a:ext cx="11740895" cy="5750456"/>
        </p:xfrm>
        <a:graphic>
          <a:graphicData uri="http://schemas.openxmlformats.org/drawingml/2006/table">
            <a:tbl>
              <a:tblPr firstRow="1" firstCol="1" bandRow="1">
                <a:tableStyleId>{5C22544A-7EE6-4342-B048-85BDC9FD1C3A}</a:tableStyleId>
              </a:tblPr>
              <a:tblGrid>
                <a:gridCol w="2396224">
                  <a:extLst>
                    <a:ext uri="{9D8B030D-6E8A-4147-A177-3AD203B41FA5}">
                      <a16:colId xmlns:a16="http://schemas.microsoft.com/office/drawing/2014/main" val="20000"/>
                    </a:ext>
                  </a:extLst>
                </a:gridCol>
                <a:gridCol w="2396224">
                  <a:extLst>
                    <a:ext uri="{9D8B030D-6E8A-4147-A177-3AD203B41FA5}">
                      <a16:colId xmlns:a16="http://schemas.microsoft.com/office/drawing/2014/main" val="20001"/>
                    </a:ext>
                  </a:extLst>
                </a:gridCol>
                <a:gridCol w="2328156">
                  <a:extLst>
                    <a:ext uri="{9D8B030D-6E8A-4147-A177-3AD203B41FA5}">
                      <a16:colId xmlns:a16="http://schemas.microsoft.com/office/drawing/2014/main" val="20002"/>
                    </a:ext>
                  </a:extLst>
                </a:gridCol>
                <a:gridCol w="2461881">
                  <a:extLst>
                    <a:ext uri="{9D8B030D-6E8A-4147-A177-3AD203B41FA5}">
                      <a16:colId xmlns:a16="http://schemas.microsoft.com/office/drawing/2014/main" val="20003"/>
                    </a:ext>
                  </a:extLst>
                </a:gridCol>
                <a:gridCol w="2158410">
                  <a:extLst>
                    <a:ext uri="{9D8B030D-6E8A-4147-A177-3AD203B41FA5}">
                      <a16:colId xmlns:a16="http://schemas.microsoft.com/office/drawing/2014/main" val="20004"/>
                    </a:ext>
                  </a:extLst>
                </a:gridCol>
              </a:tblGrid>
              <a:tr h="831383">
                <a:tc>
                  <a:txBody>
                    <a:bodyPr/>
                    <a:lstStyle/>
                    <a:p>
                      <a:pPr algn="ctr">
                        <a:spcAft>
                          <a:spcPts val="1000"/>
                        </a:spcAft>
                      </a:pPr>
                      <a:r>
                        <a:rPr lang="en-CA" sz="1600" dirty="0">
                          <a:effectLst/>
                        </a:rPr>
                        <a:t>RMAP Goal</a:t>
                      </a:r>
                      <a:endParaRPr lang="en-CA" sz="1600" dirty="0">
                        <a:effectLst/>
                        <a:latin typeface="Calibri" panose="020F0502020204030204" pitchFamily="34" charset="0"/>
                        <a:cs typeface="Times New Roman" panose="02020603050405020304" pitchFamily="18" charset="0"/>
                      </a:endParaRPr>
                    </a:p>
                  </a:txBody>
                  <a:tcPr marL="24546" marR="24546" marT="0" marB="0" anchor="ctr"/>
                </a:tc>
                <a:tc>
                  <a:txBody>
                    <a:bodyPr/>
                    <a:lstStyle/>
                    <a:p>
                      <a:pPr algn="ctr">
                        <a:spcAft>
                          <a:spcPts val="1000"/>
                        </a:spcAft>
                      </a:pPr>
                      <a:r>
                        <a:rPr lang="en-CA" sz="1600" dirty="0">
                          <a:effectLst/>
                        </a:rPr>
                        <a:t>Dedicated On Demand </a:t>
                      </a:r>
                      <a:r>
                        <a:rPr lang="en-CA" sz="1600" dirty="0" smtClean="0">
                          <a:effectLst/>
                        </a:rPr>
                        <a:t>Service (e.g. Ride Well)</a:t>
                      </a:r>
                      <a:endParaRPr lang="en-CA" sz="1600" dirty="0">
                        <a:effectLst/>
                        <a:latin typeface="Calibri" panose="020F0502020204030204" pitchFamily="34" charset="0"/>
                        <a:cs typeface="Times New Roman" panose="02020603050405020304" pitchFamily="18" charset="0"/>
                      </a:endParaRPr>
                    </a:p>
                  </a:txBody>
                  <a:tcPr marL="24546" marR="24546" marT="0" marB="0" anchor="ctr"/>
                </a:tc>
                <a:tc>
                  <a:txBody>
                    <a:bodyPr/>
                    <a:lstStyle/>
                    <a:p>
                      <a:pPr algn="ctr">
                        <a:spcAft>
                          <a:spcPts val="1000"/>
                        </a:spcAft>
                      </a:pPr>
                      <a:r>
                        <a:rPr lang="en-CA" sz="1600" dirty="0">
                          <a:effectLst/>
                        </a:rPr>
                        <a:t>Non-Dedicated On Demand </a:t>
                      </a:r>
                      <a:r>
                        <a:rPr lang="en-CA" sz="1600" dirty="0" smtClean="0">
                          <a:effectLst/>
                        </a:rPr>
                        <a:t>Service (e.g. Uber)</a:t>
                      </a:r>
                      <a:endParaRPr lang="en-CA" sz="1600" dirty="0">
                        <a:effectLst/>
                        <a:latin typeface="Calibri" panose="020F0502020204030204" pitchFamily="34" charset="0"/>
                        <a:cs typeface="Times New Roman" panose="02020603050405020304" pitchFamily="18" charset="0"/>
                      </a:endParaRPr>
                    </a:p>
                  </a:txBody>
                  <a:tcPr marL="24546" marR="24546" marT="0" marB="0" anchor="ctr"/>
                </a:tc>
                <a:tc>
                  <a:txBody>
                    <a:bodyPr/>
                    <a:lstStyle/>
                    <a:p>
                      <a:pPr algn="ctr">
                        <a:spcAft>
                          <a:spcPts val="1000"/>
                        </a:spcAft>
                      </a:pPr>
                      <a:r>
                        <a:rPr lang="en-CA" sz="1600" dirty="0">
                          <a:effectLst/>
                        </a:rPr>
                        <a:t>Dedicated Fixed-Route </a:t>
                      </a:r>
                      <a:r>
                        <a:rPr lang="en-CA" sz="1600" dirty="0" smtClean="0">
                          <a:effectLst/>
                        </a:rPr>
                        <a:t>Service (e.g. Denny Bus)</a:t>
                      </a:r>
                      <a:endParaRPr lang="en-CA" sz="1600" dirty="0">
                        <a:effectLst/>
                        <a:latin typeface="Calibri" panose="020F0502020204030204" pitchFamily="34" charset="0"/>
                        <a:cs typeface="Times New Roman" panose="02020603050405020304" pitchFamily="18" charset="0"/>
                      </a:endParaRPr>
                    </a:p>
                  </a:txBody>
                  <a:tcPr marL="24546" marR="24546" marT="0" marB="0" anchor="ctr"/>
                </a:tc>
                <a:tc>
                  <a:txBody>
                    <a:bodyPr/>
                    <a:lstStyle/>
                    <a:p>
                      <a:pPr algn="ctr">
                        <a:spcAft>
                          <a:spcPts val="1000"/>
                        </a:spcAft>
                      </a:pPr>
                      <a:r>
                        <a:rPr lang="en-CA" sz="1600" dirty="0">
                          <a:effectLst/>
                        </a:rPr>
                        <a:t>Community Care </a:t>
                      </a:r>
                      <a:r>
                        <a:rPr lang="en-CA" sz="1600" dirty="0" smtClean="0">
                          <a:effectLst/>
                        </a:rPr>
                        <a:t>Partnerships (e.g. VON)</a:t>
                      </a:r>
                      <a:endParaRPr lang="en-CA" sz="1600" dirty="0">
                        <a:effectLst/>
                        <a:latin typeface="Calibri" panose="020F0502020204030204" pitchFamily="34" charset="0"/>
                        <a:cs typeface="Times New Roman" panose="02020603050405020304" pitchFamily="18" charset="0"/>
                      </a:endParaRPr>
                    </a:p>
                  </a:txBody>
                  <a:tcPr marL="24546" marR="24546" marT="0" marB="0" anchor="ctr"/>
                </a:tc>
                <a:extLst>
                  <a:ext uri="{0D108BD9-81ED-4DB2-BD59-A6C34878D82A}">
                    <a16:rowId xmlns:a16="http://schemas.microsoft.com/office/drawing/2014/main" val="10000"/>
                  </a:ext>
                </a:extLst>
              </a:tr>
              <a:tr h="931927">
                <a:tc>
                  <a:txBody>
                    <a:bodyPr/>
                    <a:lstStyle/>
                    <a:p>
                      <a:pPr marL="90488" indent="0" algn="l">
                        <a:spcAft>
                          <a:spcPts val="1000"/>
                        </a:spcAft>
                      </a:pPr>
                      <a:r>
                        <a:rPr lang="en-CA" sz="1600" dirty="0" smtClean="0">
                          <a:effectLst/>
                          <a:latin typeface="Calibri" panose="020F0502020204030204" pitchFamily="34" charset="0"/>
                          <a:cs typeface="Times New Roman" panose="02020603050405020304" pitchFamily="18" charset="0"/>
                        </a:rPr>
                        <a:t>Description</a:t>
                      </a:r>
                      <a:endParaRPr lang="en-CA" sz="1600" dirty="0">
                        <a:effectLst/>
                        <a:latin typeface="Calibri" panose="020F0502020204030204" pitchFamily="34" charset="0"/>
                        <a:cs typeface="Times New Roman" panose="02020603050405020304" pitchFamily="18" charset="0"/>
                      </a:endParaRPr>
                    </a:p>
                  </a:txBody>
                  <a:tcPr marL="24546" marR="24546"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600" dirty="0" smtClean="0">
                          <a:effectLst/>
                          <a:latin typeface="Calibri" panose="020F0502020204030204" pitchFamily="34" charset="0"/>
                          <a:cs typeface="Times New Roman" panose="02020603050405020304" pitchFamily="18" charset="0"/>
                          <a:sym typeface="Wingdings 2" panose="05020102010507070707" pitchFamily="18" charset="2"/>
                        </a:rPr>
                        <a:t>Existing Ride Well service</a:t>
                      </a:r>
                      <a:r>
                        <a:rPr lang="en-CA" sz="1600" baseline="0" dirty="0" smtClean="0">
                          <a:effectLst/>
                          <a:latin typeface="Calibri" panose="020F0502020204030204" pitchFamily="34" charset="0"/>
                          <a:cs typeface="Times New Roman" panose="02020603050405020304" pitchFamily="18" charset="0"/>
                          <a:sym typeface="Wingdings 2" panose="05020102010507070707" pitchFamily="18" charset="2"/>
                        </a:rPr>
                        <a:t> providing demand-responsive service to everyone in the County</a:t>
                      </a:r>
                      <a:endParaRPr lang="en-CA" sz="1600" dirty="0" smtClean="0">
                        <a:effectLst/>
                        <a:latin typeface="Calibri" panose="020F0502020204030204" pitchFamily="34" charset="0"/>
                        <a:cs typeface="Times New Roman" panose="02020603050405020304" pitchFamily="18" charset="0"/>
                        <a:sym typeface="Wingdings 2" panose="05020102010507070707" pitchFamily="18" charset="2"/>
                      </a:endParaRPr>
                    </a:p>
                  </a:txBody>
                  <a:tcPr marL="24546" marR="24546"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600" dirty="0" smtClean="0">
                          <a:effectLst/>
                          <a:latin typeface="Calibri" panose="020F0502020204030204" pitchFamily="34" charset="0"/>
                          <a:cs typeface="Times New Roman" panose="02020603050405020304" pitchFamily="18" charset="0"/>
                          <a:sym typeface="Wingdings 2" panose="05020102010507070707" pitchFamily="18" charset="2"/>
                        </a:rPr>
                        <a:t>Partner</a:t>
                      </a:r>
                      <a:r>
                        <a:rPr lang="en-CA" sz="1600" baseline="0" dirty="0" smtClean="0">
                          <a:effectLst/>
                          <a:latin typeface="Calibri" panose="020F0502020204030204" pitchFamily="34" charset="0"/>
                          <a:cs typeface="Times New Roman" panose="02020603050405020304" pitchFamily="18" charset="0"/>
                          <a:sym typeface="Wingdings 2" panose="05020102010507070707" pitchFamily="18" charset="2"/>
                        </a:rPr>
                        <a:t> with taxis or ridesharing, primarily focused in the south</a:t>
                      </a:r>
                      <a:endParaRPr lang="en-CA" sz="1600" dirty="0" smtClean="0">
                        <a:effectLst/>
                        <a:latin typeface="Calibri" panose="020F0502020204030204" pitchFamily="34" charset="0"/>
                        <a:cs typeface="Times New Roman" panose="02020603050405020304" pitchFamily="18" charset="0"/>
                        <a:sym typeface="Wingdings 2" panose="05020102010507070707" pitchFamily="18" charset="2"/>
                      </a:endParaRPr>
                    </a:p>
                  </a:txBody>
                  <a:tcPr marL="24546" marR="24546"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600" dirty="0" smtClean="0">
                          <a:effectLst/>
                          <a:latin typeface="Calibri" panose="020F0502020204030204" pitchFamily="34" charset="0"/>
                          <a:cs typeface="Times New Roman" panose="02020603050405020304" pitchFamily="18" charset="0"/>
                          <a:sym typeface="Wingdings 2" panose="05020102010507070707" pitchFamily="18" charset="2"/>
                        </a:rPr>
                        <a:t>Corridor service</a:t>
                      </a:r>
                      <a:r>
                        <a:rPr lang="en-CA" sz="1600" baseline="0" dirty="0" smtClean="0">
                          <a:effectLst/>
                          <a:latin typeface="Calibri" panose="020F0502020204030204" pitchFamily="34" charset="0"/>
                          <a:cs typeface="Times New Roman" panose="02020603050405020304" pitchFamily="18" charset="0"/>
                          <a:sym typeface="Wingdings 2" panose="05020102010507070707" pitchFamily="18" charset="2"/>
                        </a:rPr>
                        <a:t> on a schedule connecting urban hamlets</a:t>
                      </a:r>
                      <a:endParaRPr lang="en-CA" sz="1600" dirty="0" smtClean="0">
                        <a:effectLst/>
                        <a:latin typeface="Calibri" panose="020F0502020204030204" pitchFamily="34" charset="0"/>
                        <a:cs typeface="Times New Roman" panose="02020603050405020304" pitchFamily="18" charset="0"/>
                        <a:sym typeface="Wingdings 2" panose="05020102010507070707" pitchFamily="18" charset="2"/>
                      </a:endParaRPr>
                    </a:p>
                  </a:txBody>
                  <a:tcPr marL="24546" marR="24546"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600" dirty="0" smtClean="0">
                          <a:effectLst/>
                          <a:latin typeface="Calibri" panose="020F0502020204030204" pitchFamily="34" charset="0"/>
                          <a:cs typeface="Times New Roman" panose="02020603050405020304" pitchFamily="18" charset="0"/>
                          <a:sym typeface="Wingdings 2" panose="05020102010507070707" pitchFamily="18" charset="2"/>
                        </a:rPr>
                        <a:t>Provide</a:t>
                      </a:r>
                      <a:r>
                        <a:rPr lang="en-CA" sz="1600" baseline="0" dirty="0" smtClean="0">
                          <a:effectLst/>
                          <a:latin typeface="Calibri" panose="020F0502020204030204" pitchFamily="34" charset="0"/>
                          <a:cs typeface="Times New Roman" panose="02020603050405020304" pitchFamily="18" charset="0"/>
                          <a:sym typeface="Wingdings 2" panose="05020102010507070707" pitchFamily="18" charset="2"/>
                        </a:rPr>
                        <a:t> funding to community care for seniors and persons with disabilities</a:t>
                      </a:r>
                      <a:r>
                        <a:rPr lang="en-CA" sz="1600" dirty="0" smtClean="0">
                          <a:effectLst/>
                          <a:latin typeface="Calibri" panose="020F0502020204030204" pitchFamily="34" charset="0"/>
                          <a:cs typeface="Times New Roman" panose="02020603050405020304" pitchFamily="18" charset="0"/>
                          <a:sym typeface="Wingdings 2" panose="05020102010507070707" pitchFamily="18" charset="2"/>
                        </a:rPr>
                        <a:t> </a:t>
                      </a:r>
                    </a:p>
                  </a:txBody>
                  <a:tcPr marL="24546" marR="24546" marT="0" marB="0"/>
                </a:tc>
                <a:extLst>
                  <a:ext uri="{0D108BD9-81ED-4DB2-BD59-A6C34878D82A}">
                    <a16:rowId xmlns:a16="http://schemas.microsoft.com/office/drawing/2014/main" val="10001"/>
                  </a:ext>
                </a:extLst>
              </a:tr>
              <a:tr h="790153">
                <a:tc>
                  <a:txBody>
                    <a:bodyPr/>
                    <a:lstStyle/>
                    <a:p>
                      <a:pPr marL="90488" indent="0" algn="l">
                        <a:spcAft>
                          <a:spcPts val="1000"/>
                        </a:spcAft>
                      </a:pPr>
                      <a:r>
                        <a:rPr lang="en-CA" sz="1600" dirty="0">
                          <a:effectLst/>
                        </a:rPr>
                        <a:t>Goal 1: </a:t>
                      </a:r>
                      <a:r>
                        <a:rPr lang="en-CA" sz="1600" dirty="0" smtClean="0">
                          <a:effectLst/>
                        </a:rPr>
                        <a:t>Focus </a:t>
                      </a:r>
                      <a:r>
                        <a:rPr lang="en-CA" sz="1600" dirty="0">
                          <a:effectLst/>
                        </a:rPr>
                        <a:t>on Safety</a:t>
                      </a:r>
                      <a:endParaRPr lang="en-CA" sz="1600" dirty="0">
                        <a:effectLst/>
                        <a:latin typeface="Calibri" panose="020F0502020204030204" pitchFamily="34" charset="0"/>
                        <a:cs typeface="Times New Roman" panose="02020603050405020304" pitchFamily="18" charset="0"/>
                      </a:endParaRPr>
                    </a:p>
                  </a:txBody>
                  <a:tcPr marL="24546" marR="24546"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2800" dirty="0" smtClean="0">
                          <a:effectLst/>
                          <a:latin typeface="Calibri" panose="020F0502020204030204" pitchFamily="34" charset="0"/>
                          <a:cs typeface="Times New Roman" panose="02020603050405020304" pitchFamily="18" charset="0"/>
                          <a:sym typeface="Wingdings 2" panose="05020102010507070707" pitchFamily="18" charset="2"/>
                        </a:rPr>
                        <a:t></a:t>
                      </a:r>
                    </a:p>
                  </a:txBody>
                  <a:tcPr marL="24546" marR="24546"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2800" dirty="0" smtClean="0">
                          <a:effectLst/>
                          <a:latin typeface="Calibri" panose="020F0502020204030204" pitchFamily="34" charset="0"/>
                          <a:cs typeface="Times New Roman" panose="02020603050405020304" pitchFamily="18" charset="0"/>
                          <a:sym typeface="Wingdings 2" panose="05020102010507070707" pitchFamily="18" charset="2"/>
                        </a:rPr>
                        <a:t></a:t>
                      </a:r>
                    </a:p>
                  </a:txBody>
                  <a:tcPr marL="24546" marR="24546"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2800" dirty="0" smtClean="0">
                          <a:effectLst/>
                          <a:latin typeface="Calibri" panose="020F0502020204030204" pitchFamily="34" charset="0"/>
                          <a:cs typeface="Times New Roman" panose="02020603050405020304" pitchFamily="18" charset="0"/>
                          <a:sym typeface="Wingdings 2" panose="05020102010507070707" pitchFamily="18" charset="2"/>
                        </a:rPr>
                        <a:t></a:t>
                      </a:r>
                    </a:p>
                  </a:txBody>
                  <a:tcPr marL="24546" marR="24546"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2800" dirty="0" smtClean="0">
                          <a:effectLst/>
                          <a:latin typeface="Calibri" panose="020F0502020204030204" pitchFamily="34" charset="0"/>
                          <a:cs typeface="Times New Roman" panose="02020603050405020304" pitchFamily="18" charset="0"/>
                          <a:sym typeface="Wingdings 2" panose="05020102010507070707" pitchFamily="18" charset="2"/>
                        </a:rPr>
                        <a:t></a:t>
                      </a:r>
                    </a:p>
                  </a:txBody>
                  <a:tcPr marL="24546" marR="24546" marT="0" marB="0" anchor="ctr"/>
                </a:tc>
                <a:extLst>
                  <a:ext uri="{0D108BD9-81ED-4DB2-BD59-A6C34878D82A}">
                    <a16:rowId xmlns:a16="http://schemas.microsoft.com/office/drawing/2014/main" val="10002"/>
                  </a:ext>
                </a:extLst>
              </a:tr>
              <a:tr h="823221">
                <a:tc>
                  <a:txBody>
                    <a:bodyPr/>
                    <a:lstStyle/>
                    <a:p>
                      <a:pPr marL="90488" indent="0" algn="l">
                        <a:spcAft>
                          <a:spcPts val="1000"/>
                        </a:spcAft>
                      </a:pPr>
                      <a:r>
                        <a:rPr lang="en-CA" sz="1600" dirty="0">
                          <a:effectLst/>
                        </a:rPr>
                        <a:t>Goal 2: </a:t>
                      </a:r>
                      <a:r>
                        <a:rPr lang="en-CA" sz="1600" dirty="0" smtClean="0">
                          <a:effectLst/>
                        </a:rPr>
                        <a:t>Sustainable </a:t>
                      </a:r>
                      <a:r>
                        <a:rPr lang="en-CA" sz="1600" dirty="0">
                          <a:effectLst/>
                        </a:rPr>
                        <a:t>and Equitable Mobility </a:t>
                      </a:r>
                      <a:r>
                        <a:rPr lang="en-CA" sz="1600" dirty="0" smtClean="0">
                          <a:effectLst/>
                        </a:rPr>
                        <a:t>Options</a:t>
                      </a:r>
                      <a:endParaRPr lang="en-CA" sz="1600" dirty="0">
                        <a:effectLst/>
                        <a:latin typeface="Calibri" panose="020F0502020204030204" pitchFamily="34" charset="0"/>
                        <a:cs typeface="Times New Roman" panose="02020603050405020304" pitchFamily="18" charset="0"/>
                      </a:endParaRPr>
                    </a:p>
                  </a:txBody>
                  <a:tcPr marL="24546" marR="24546"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2800" dirty="0" smtClean="0">
                          <a:effectLst/>
                          <a:latin typeface="Calibri" panose="020F0502020204030204" pitchFamily="34" charset="0"/>
                          <a:cs typeface="Times New Roman" panose="02020603050405020304" pitchFamily="18" charset="0"/>
                          <a:sym typeface="Wingdings 2" panose="05020102010507070707" pitchFamily="18" charset="2"/>
                        </a:rPr>
                        <a:t></a:t>
                      </a:r>
                    </a:p>
                  </a:txBody>
                  <a:tcPr marL="24546" marR="24546"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2800" dirty="0" smtClean="0">
                          <a:effectLst/>
                          <a:latin typeface="Calibri" panose="020F0502020204030204" pitchFamily="34" charset="0"/>
                          <a:cs typeface="Times New Roman" panose="02020603050405020304" pitchFamily="18" charset="0"/>
                          <a:sym typeface="Wingdings 2" panose="05020102010507070707" pitchFamily="18" charset="2"/>
                        </a:rPr>
                        <a:t></a:t>
                      </a:r>
                    </a:p>
                  </a:txBody>
                  <a:tcPr marL="24546" marR="24546"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2800" dirty="0" smtClean="0">
                          <a:effectLst/>
                          <a:latin typeface="Calibri" panose="020F0502020204030204" pitchFamily="34" charset="0"/>
                          <a:cs typeface="Times New Roman" panose="02020603050405020304" pitchFamily="18" charset="0"/>
                          <a:sym typeface="Wingdings 2" panose="05020102010507070707" pitchFamily="18" charset="2"/>
                        </a:rPr>
                        <a:t></a:t>
                      </a:r>
                    </a:p>
                  </a:txBody>
                  <a:tcPr marL="24546" marR="24546"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2800" dirty="0" smtClean="0">
                          <a:effectLst/>
                          <a:latin typeface="Calibri" panose="020F0502020204030204" pitchFamily="34" charset="0"/>
                          <a:cs typeface="Times New Roman" panose="02020603050405020304" pitchFamily="18" charset="0"/>
                          <a:sym typeface="Wingdings 2" panose="05020102010507070707" pitchFamily="18" charset="2"/>
                        </a:rPr>
                        <a:t></a:t>
                      </a:r>
                    </a:p>
                  </a:txBody>
                  <a:tcPr marL="24546" marR="24546" marT="0" marB="0" anchor="ctr"/>
                </a:tc>
                <a:extLst>
                  <a:ext uri="{0D108BD9-81ED-4DB2-BD59-A6C34878D82A}">
                    <a16:rowId xmlns:a16="http://schemas.microsoft.com/office/drawing/2014/main" val="10003"/>
                  </a:ext>
                </a:extLst>
              </a:tr>
              <a:tr h="698945">
                <a:tc>
                  <a:txBody>
                    <a:bodyPr/>
                    <a:lstStyle/>
                    <a:p>
                      <a:pPr marL="90488" indent="0" algn="l">
                        <a:spcAft>
                          <a:spcPts val="1000"/>
                        </a:spcAft>
                      </a:pPr>
                      <a:r>
                        <a:rPr lang="en-CA" sz="1600" dirty="0">
                          <a:effectLst/>
                        </a:rPr>
                        <a:t>Goal 4: </a:t>
                      </a:r>
                      <a:r>
                        <a:rPr lang="en-CA" sz="1600" dirty="0" smtClean="0">
                          <a:effectLst/>
                        </a:rPr>
                        <a:t>Decisions </a:t>
                      </a:r>
                      <a:r>
                        <a:rPr lang="en-CA" sz="1600" dirty="0">
                          <a:effectLst/>
                        </a:rPr>
                        <a:t>that are Environmentally Responsible</a:t>
                      </a:r>
                      <a:endParaRPr lang="en-CA" sz="1600" dirty="0">
                        <a:effectLst/>
                        <a:latin typeface="Calibri" panose="020F0502020204030204" pitchFamily="34" charset="0"/>
                        <a:cs typeface="Times New Roman" panose="02020603050405020304" pitchFamily="18" charset="0"/>
                      </a:endParaRPr>
                    </a:p>
                  </a:txBody>
                  <a:tcPr marL="24546" marR="24546"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2800" dirty="0" smtClean="0">
                          <a:effectLst/>
                          <a:latin typeface="Calibri" panose="020F0502020204030204" pitchFamily="34" charset="0"/>
                          <a:cs typeface="Times New Roman" panose="02020603050405020304" pitchFamily="18" charset="0"/>
                          <a:sym typeface="Wingdings 2" panose="05020102010507070707" pitchFamily="18" charset="2"/>
                        </a:rPr>
                        <a:t></a:t>
                      </a:r>
                    </a:p>
                  </a:txBody>
                  <a:tcPr marL="24546" marR="24546"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2800" dirty="0" smtClean="0">
                          <a:effectLst/>
                          <a:latin typeface="Calibri" panose="020F0502020204030204" pitchFamily="34" charset="0"/>
                          <a:cs typeface="Times New Roman" panose="02020603050405020304" pitchFamily="18" charset="0"/>
                          <a:sym typeface="Wingdings 2" panose="05020102010507070707" pitchFamily="18" charset="2"/>
                        </a:rPr>
                        <a:t></a:t>
                      </a:r>
                    </a:p>
                  </a:txBody>
                  <a:tcPr marL="24546" marR="24546"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2800" dirty="0" smtClean="0">
                          <a:effectLst/>
                          <a:latin typeface="Calibri" panose="020F0502020204030204" pitchFamily="34" charset="0"/>
                          <a:cs typeface="Times New Roman" panose="02020603050405020304" pitchFamily="18" charset="0"/>
                          <a:sym typeface="Wingdings 2" panose="05020102010507070707" pitchFamily="18" charset="2"/>
                        </a:rPr>
                        <a:t></a:t>
                      </a:r>
                    </a:p>
                  </a:txBody>
                  <a:tcPr marL="24546" marR="24546"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2800" dirty="0" smtClean="0">
                          <a:effectLst/>
                          <a:latin typeface="Calibri" panose="020F0502020204030204" pitchFamily="34" charset="0"/>
                          <a:cs typeface="Times New Roman" panose="02020603050405020304" pitchFamily="18" charset="0"/>
                          <a:sym typeface="Wingdings 2" panose="05020102010507070707" pitchFamily="18" charset="2"/>
                        </a:rPr>
                        <a:t></a:t>
                      </a:r>
                    </a:p>
                  </a:txBody>
                  <a:tcPr marL="24546" marR="24546" marT="0" marB="0" anchor="ctr"/>
                </a:tc>
                <a:extLst>
                  <a:ext uri="{0D108BD9-81ED-4DB2-BD59-A6C34878D82A}">
                    <a16:rowId xmlns:a16="http://schemas.microsoft.com/office/drawing/2014/main" val="10004"/>
                  </a:ext>
                </a:extLst>
              </a:tr>
              <a:tr h="790609">
                <a:tc>
                  <a:txBody>
                    <a:bodyPr/>
                    <a:lstStyle/>
                    <a:p>
                      <a:pPr marL="90488" indent="0" algn="l">
                        <a:spcAft>
                          <a:spcPts val="1000"/>
                        </a:spcAft>
                      </a:pPr>
                      <a:r>
                        <a:rPr lang="en-CA" sz="1600" dirty="0">
                          <a:effectLst/>
                        </a:rPr>
                        <a:t>Goal 5: Support Economic Development</a:t>
                      </a:r>
                      <a:endParaRPr lang="en-CA" sz="1600" dirty="0">
                        <a:effectLst/>
                        <a:latin typeface="Calibri" panose="020F0502020204030204" pitchFamily="34" charset="0"/>
                        <a:cs typeface="Times New Roman" panose="02020603050405020304" pitchFamily="18" charset="0"/>
                      </a:endParaRPr>
                    </a:p>
                  </a:txBody>
                  <a:tcPr marL="24546" marR="24546"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2800" dirty="0" smtClean="0">
                          <a:effectLst/>
                          <a:latin typeface="Calibri" panose="020F0502020204030204" pitchFamily="34" charset="0"/>
                          <a:cs typeface="Times New Roman" panose="02020603050405020304" pitchFamily="18" charset="0"/>
                          <a:sym typeface="Wingdings 2" panose="05020102010507070707" pitchFamily="18" charset="2"/>
                        </a:rPr>
                        <a:t></a:t>
                      </a:r>
                    </a:p>
                  </a:txBody>
                  <a:tcPr marL="24546" marR="24546"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2800" dirty="0" smtClean="0">
                          <a:effectLst/>
                          <a:latin typeface="Calibri" panose="020F0502020204030204" pitchFamily="34" charset="0"/>
                          <a:cs typeface="Times New Roman" panose="02020603050405020304" pitchFamily="18" charset="0"/>
                          <a:sym typeface="Wingdings 2" panose="05020102010507070707" pitchFamily="18" charset="2"/>
                        </a:rPr>
                        <a:t></a:t>
                      </a:r>
                    </a:p>
                  </a:txBody>
                  <a:tcPr marL="24546" marR="24546"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2800" dirty="0" smtClean="0">
                          <a:effectLst/>
                          <a:latin typeface="Calibri" panose="020F0502020204030204" pitchFamily="34" charset="0"/>
                          <a:cs typeface="Times New Roman" panose="02020603050405020304" pitchFamily="18" charset="0"/>
                          <a:sym typeface="Wingdings 2" panose="05020102010507070707" pitchFamily="18" charset="2"/>
                        </a:rPr>
                        <a:t></a:t>
                      </a:r>
                    </a:p>
                  </a:txBody>
                  <a:tcPr marL="24546" marR="24546"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2800" dirty="0" smtClean="0">
                          <a:effectLst/>
                          <a:latin typeface="Calibri" panose="020F0502020204030204" pitchFamily="34" charset="0"/>
                          <a:cs typeface="Times New Roman" panose="02020603050405020304" pitchFamily="18" charset="0"/>
                          <a:sym typeface="Wingdings 2" panose="05020102010507070707" pitchFamily="18" charset="2"/>
                        </a:rPr>
                        <a:t></a:t>
                      </a:r>
                    </a:p>
                  </a:txBody>
                  <a:tcPr marL="24546" marR="24546" marT="0" marB="0" anchor="ctr"/>
                </a:tc>
                <a:extLst>
                  <a:ext uri="{0D108BD9-81ED-4DB2-BD59-A6C34878D82A}">
                    <a16:rowId xmlns:a16="http://schemas.microsoft.com/office/drawing/2014/main" val="10005"/>
                  </a:ext>
                </a:extLst>
              </a:tr>
              <a:tr h="808210">
                <a:tc>
                  <a:txBody>
                    <a:bodyPr/>
                    <a:lstStyle/>
                    <a:p>
                      <a:pPr marL="90488" indent="0" algn="l">
                        <a:spcAft>
                          <a:spcPts val="1000"/>
                        </a:spcAft>
                      </a:pPr>
                      <a:r>
                        <a:rPr lang="en-CA" sz="1600" dirty="0">
                          <a:effectLst/>
                        </a:rPr>
                        <a:t>Goal 6: Be </a:t>
                      </a:r>
                      <a:r>
                        <a:rPr lang="en-CA" sz="1600" dirty="0" smtClean="0">
                          <a:effectLst/>
                        </a:rPr>
                        <a:t>Fiscally-Responsible</a:t>
                      </a:r>
                      <a:endParaRPr lang="en-CA" sz="1600" dirty="0">
                        <a:effectLst/>
                        <a:latin typeface="Calibri" panose="020F0502020204030204" pitchFamily="34" charset="0"/>
                        <a:cs typeface="Times New Roman" panose="02020603050405020304" pitchFamily="18" charset="0"/>
                      </a:endParaRPr>
                    </a:p>
                  </a:txBody>
                  <a:tcPr marL="24546" marR="24546" marT="0" marB="0" anchor="ctr"/>
                </a:tc>
                <a:tc>
                  <a:txBody>
                    <a:bodyPr/>
                    <a:lstStyle/>
                    <a:p>
                      <a:pPr marL="0" marR="0" lvl="0" indent="0" algn="ctr" defTabSz="914400" rtl="0" eaLnBrk="1" fontAlgn="auto" latinLnBrk="0" hangingPunct="1">
                        <a:lnSpc>
                          <a:spcPct val="100000"/>
                        </a:lnSpc>
                        <a:spcBef>
                          <a:spcPts val="0"/>
                        </a:spcBef>
                        <a:spcAft>
                          <a:spcPts val="1000"/>
                        </a:spcAft>
                        <a:buClrTx/>
                        <a:buSzTx/>
                        <a:buFontTx/>
                        <a:buNone/>
                        <a:tabLst/>
                        <a:defRPr/>
                      </a:pPr>
                      <a:r>
                        <a:rPr lang="en-CA" sz="2800" dirty="0" smtClean="0">
                          <a:effectLst/>
                          <a:latin typeface="Calibri" panose="020F0502020204030204" pitchFamily="34" charset="0"/>
                          <a:cs typeface="Times New Roman" panose="02020603050405020304" pitchFamily="18" charset="0"/>
                          <a:sym typeface="Wingdings 2" panose="05020102010507070707" pitchFamily="18" charset="2"/>
                        </a:rPr>
                        <a:t></a:t>
                      </a:r>
                    </a:p>
                  </a:txBody>
                  <a:tcPr marL="24546" marR="24546"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2800" dirty="0" smtClean="0">
                          <a:effectLst/>
                          <a:latin typeface="Calibri" panose="020F0502020204030204" pitchFamily="34" charset="0"/>
                          <a:cs typeface="Times New Roman" panose="02020603050405020304" pitchFamily="18" charset="0"/>
                          <a:sym typeface="Wingdings 2" panose="05020102010507070707" pitchFamily="18" charset="2"/>
                        </a:rPr>
                        <a:t></a:t>
                      </a:r>
                    </a:p>
                  </a:txBody>
                  <a:tcPr marL="24546" marR="24546" marT="0" marB="0" anchor="ctr"/>
                </a:tc>
                <a:tc>
                  <a:txBody>
                    <a:bodyPr/>
                    <a:lstStyle/>
                    <a:p>
                      <a:pPr marL="0" marR="0" lvl="0" indent="0" algn="ctr" defTabSz="914400" rtl="0" eaLnBrk="1" fontAlgn="auto" latinLnBrk="0" hangingPunct="1">
                        <a:lnSpc>
                          <a:spcPct val="100000"/>
                        </a:lnSpc>
                        <a:spcBef>
                          <a:spcPts val="0"/>
                        </a:spcBef>
                        <a:spcAft>
                          <a:spcPts val="1000"/>
                        </a:spcAft>
                        <a:buClrTx/>
                        <a:buSzTx/>
                        <a:buFontTx/>
                        <a:buNone/>
                        <a:tabLst/>
                        <a:defRPr/>
                      </a:pPr>
                      <a:r>
                        <a:rPr lang="en-CA" sz="2800" dirty="0" smtClean="0">
                          <a:effectLst/>
                          <a:latin typeface="Calibri" panose="020F0502020204030204" pitchFamily="34" charset="0"/>
                          <a:cs typeface="Times New Roman" panose="02020603050405020304" pitchFamily="18" charset="0"/>
                          <a:sym typeface="Wingdings 2" panose="05020102010507070707" pitchFamily="18" charset="2"/>
                        </a:rPr>
                        <a:t></a:t>
                      </a:r>
                    </a:p>
                  </a:txBody>
                  <a:tcPr marL="24546" marR="24546" marT="0" marB="0" anchor="ctr"/>
                </a:tc>
                <a:tc>
                  <a:txBody>
                    <a:bodyPr/>
                    <a:lstStyle/>
                    <a:p>
                      <a:pPr marL="0" marR="0" lvl="0" indent="0" algn="ctr" defTabSz="914400" rtl="0" eaLnBrk="1" fontAlgn="auto" latinLnBrk="0" hangingPunct="1">
                        <a:lnSpc>
                          <a:spcPct val="100000"/>
                        </a:lnSpc>
                        <a:spcBef>
                          <a:spcPts val="0"/>
                        </a:spcBef>
                        <a:spcAft>
                          <a:spcPts val="1000"/>
                        </a:spcAft>
                        <a:buClrTx/>
                        <a:buSzTx/>
                        <a:buFontTx/>
                        <a:buNone/>
                        <a:tabLst/>
                        <a:defRPr/>
                      </a:pPr>
                      <a:r>
                        <a:rPr lang="en-CA" sz="2800" dirty="0" smtClean="0">
                          <a:effectLst/>
                          <a:latin typeface="Calibri" panose="020F0502020204030204" pitchFamily="34" charset="0"/>
                          <a:cs typeface="Times New Roman" panose="02020603050405020304" pitchFamily="18" charset="0"/>
                          <a:sym typeface="Wingdings 2" panose="05020102010507070707" pitchFamily="18" charset="2"/>
                        </a:rPr>
                        <a:t></a:t>
                      </a:r>
                    </a:p>
                  </a:txBody>
                  <a:tcPr marL="24546" marR="24546" marT="0" marB="0" anchor="ctr"/>
                </a:tc>
                <a:extLst>
                  <a:ext uri="{0D108BD9-81ED-4DB2-BD59-A6C34878D82A}">
                    <a16:rowId xmlns:a16="http://schemas.microsoft.com/office/drawing/2014/main" val="10006"/>
                  </a:ext>
                </a:extLst>
              </a:tr>
            </a:tbl>
          </a:graphicData>
        </a:graphic>
      </p:graphicFrame>
      <p:sp>
        <p:nvSpPr>
          <p:cNvPr id="12" name="Rectangle 2"/>
          <p:cNvSpPr>
            <a:spLocks noChangeArrowheads="1"/>
          </p:cNvSpPr>
          <p:nvPr/>
        </p:nvSpPr>
        <p:spPr bwMode="auto">
          <a:xfrm>
            <a:off x="-20275891" y="492840"/>
            <a:ext cx="6362707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800" b="0" i="0" u="none" strike="noStrike" cap="none" normalizeH="0" baseline="0" smtClean="0">
                <a:ln>
                  <a:noFill/>
                </a:ln>
                <a:solidFill>
                  <a:schemeClr val="tx1"/>
                </a:solidFill>
                <a:effectLst/>
                <a:ea typeface="Calibri" panose="020F0502020204030204" pitchFamily="34" charset="0"/>
                <a:cs typeface="Times New Roman" panose="02020603050405020304" pitchFamily="18" charset="0"/>
              </a:rPr>
              <a:t> </a:t>
            </a:r>
            <a:r>
              <a:rPr kumimoji="0" lang="en-CA" altLang="en-US" sz="800" b="0" i="0" u="none" strike="noStrike" cap="none" normalizeH="0" baseline="0" smtClean="0">
                <a:ln>
                  <a:noFill/>
                </a:ln>
                <a:solidFill>
                  <a:schemeClr val="tx1"/>
                </a:solidFill>
                <a:effectLst/>
                <a:ea typeface="Calibri" panose="020F0502020204030204" pitchFamily="34" charset="0"/>
                <a:cs typeface="Times New Roman" panose="02020603050405020304" pitchFamily="18" charset="0"/>
                <a:hlinkClick r:id="rId3"/>
              </a:rPr>
              <a:t>[DK1]</a:t>
            </a:r>
            <a:r>
              <a:rPr kumimoji="0" lang="en-CA" altLang="en-US" sz="1000" b="0" i="0" u="none" strike="noStrike" cap="none" normalizeH="0" baseline="0" smtClean="0">
                <a:ln>
                  <a:noFill/>
                </a:ln>
                <a:solidFill>
                  <a:schemeClr val="tx1"/>
                </a:solidFill>
                <a:effectLst/>
                <a:ea typeface="Calibri" panose="020F0502020204030204" pitchFamily="34" charset="0"/>
                <a:cs typeface="Times New Roman" panose="02020603050405020304" pitchFamily="18" charset="0"/>
              </a:rPr>
              <a:t>Wording?</a:t>
            </a:r>
            <a:endParaRPr kumimoji="0" lang="en-CA" altLang="en-US" sz="1800" b="0" i="0" u="none" strike="noStrike" cap="none" normalizeH="0" baseline="0" smtClean="0">
              <a:ln>
                <a:noFill/>
              </a:ln>
              <a:solidFill>
                <a:schemeClr val="tx1"/>
              </a:solidFill>
              <a:effectLst/>
            </a:endParaRPr>
          </a:p>
        </p:txBody>
      </p:sp>
    </p:spTree>
    <p:extLst>
      <p:ext uri="{BB962C8B-B14F-4D97-AF65-F5344CB8AC3E}">
        <p14:creationId xmlns:p14="http://schemas.microsoft.com/office/powerpoint/2010/main" val="41905889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Transit Recommendations</a:t>
            </a:r>
          </a:p>
        </p:txBody>
      </p:sp>
      <p:sp>
        <p:nvSpPr>
          <p:cNvPr id="3" name="Content Placeholder 2"/>
          <p:cNvSpPr>
            <a:spLocks noGrp="1"/>
          </p:cNvSpPr>
          <p:nvPr>
            <p:ph idx="1"/>
          </p:nvPr>
        </p:nvSpPr>
        <p:spPr>
          <a:xfrm>
            <a:off x="127168" y="1199014"/>
            <a:ext cx="4655516" cy="5029200"/>
          </a:xfrm>
          <a:solidFill>
            <a:schemeClr val="accent2">
              <a:lumMod val="20000"/>
              <a:lumOff val="80000"/>
            </a:schemeClr>
          </a:solidFill>
        </p:spPr>
        <p:txBody>
          <a:bodyPr>
            <a:normAutofit/>
          </a:bodyPr>
          <a:lstStyle/>
          <a:p>
            <a:pPr marL="0" indent="0" algn="ctr">
              <a:buNone/>
            </a:pPr>
            <a:r>
              <a:rPr lang="en-CA" b="1" dirty="0"/>
              <a:t>Short-term Recommendations</a:t>
            </a:r>
          </a:p>
          <a:p>
            <a:pPr marL="457200" lvl="0" indent="-457200">
              <a:buFont typeface="+mj-lt"/>
              <a:buAutoNum type="arabicPeriod"/>
            </a:pPr>
            <a:r>
              <a:rPr lang="en-CA" sz="2000" dirty="0" smtClean="0"/>
              <a:t>Continue to operate and expand Ride Well service as ridership grows</a:t>
            </a:r>
          </a:p>
          <a:p>
            <a:pPr marL="457200" lvl="0" indent="-457200">
              <a:buFont typeface="+mj-lt"/>
              <a:buAutoNum type="arabicPeriod"/>
            </a:pPr>
            <a:r>
              <a:rPr lang="en-CA" sz="2000" dirty="0" smtClean="0"/>
              <a:t>Integrate </a:t>
            </a:r>
            <a:r>
              <a:rPr lang="en-CA" sz="2000" dirty="0"/>
              <a:t>Ride Well with </a:t>
            </a:r>
            <a:r>
              <a:rPr lang="en-CA" sz="2000" dirty="0" smtClean="0"/>
              <a:t>fixed-route services (GOST </a:t>
            </a:r>
            <a:r>
              <a:rPr lang="en-CA" sz="2000" dirty="0"/>
              <a:t>service from Owen Sound and the Denny Bus Line </a:t>
            </a:r>
            <a:r>
              <a:rPr lang="en-CA" sz="2000" dirty="0" smtClean="0"/>
              <a:t>Service)</a:t>
            </a:r>
            <a:endParaRPr lang="en-CA" sz="2000" dirty="0"/>
          </a:p>
          <a:p>
            <a:pPr marL="457200" lvl="0" indent="-457200">
              <a:buFont typeface="+mj-lt"/>
              <a:buAutoNum type="arabicPeriod"/>
            </a:pPr>
            <a:r>
              <a:rPr lang="en-CA" sz="2000" dirty="0" smtClean="0"/>
              <a:t>Set </a:t>
            </a:r>
            <a:r>
              <a:rPr lang="en-CA" sz="2000" dirty="0"/>
              <a:t>a maximum cap on fares to make the service more affordable, </a:t>
            </a:r>
          </a:p>
          <a:p>
            <a:pPr marL="457200" lvl="0" indent="-457200">
              <a:buFont typeface="+mj-lt"/>
              <a:buAutoNum type="arabicPeriod"/>
            </a:pPr>
            <a:r>
              <a:rPr lang="en-CA" sz="2000" dirty="0" smtClean="0"/>
              <a:t>Purchase </a:t>
            </a:r>
            <a:r>
              <a:rPr lang="en-CA" sz="2000" dirty="0"/>
              <a:t>accessible vehicles through capital funding </a:t>
            </a:r>
            <a:r>
              <a:rPr lang="en-CA" sz="2000" dirty="0" smtClean="0"/>
              <a:t>grants</a:t>
            </a:r>
            <a:endParaRPr lang="en-CA" sz="2000" dirty="0"/>
          </a:p>
          <a:p>
            <a:pPr marL="0" indent="0">
              <a:buNone/>
            </a:pPr>
            <a:endParaRPr lang="en-CA" sz="2000" dirty="0"/>
          </a:p>
          <a:p>
            <a:pPr marL="0" indent="0">
              <a:buNone/>
            </a:pPr>
            <a:endParaRPr lang="en-CA" sz="2000" dirty="0"/>
          </a:p>
        </p:txBody>
      </p:sp>
      <p:sp>
        <p:nvSpPr>
          <p:cNvPr id="4" name="Footer Placeholder 3"/>
          <p:cNvSpPr>
            <a:spLocks noGrp="1"/>
          </p:cNvSpPr>
          <p:nvPr>
            <p:ph type="ftr" sz="quarter" idx="10"/>
          </p:nvPr>
        </p:nvSpPr>
        <p:spPr/>
        <p:txBody>
          <a:bodyPr/>
          <a:lstStyle/>
          <a:p>
            <a:r>
              <a:rPr lang="en-CA"/>
              <a:t>Roads Committee Meeting - January 2022</a:t>
            </a:r>
            <a:endParaRPr lang="en-CA" dirty="0"/>
          </a:p>
        </p:txBody>
      </p:sp>
      <p:sp>
        <p:nvSpPr>
          <p:cNvPr id="6" name="Rectangle 5"/>
          <p:cNvSpPr/>
          <p:nvPr/>
        </p:nvSpPr>
        <p:spPr>
          <a:xfrm>
            <a:off x="10751820" y="1371600"/>
            <a:ext cx="1409700" cy="571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p:cNvSpPr/>
          <p:nvPr/>
        </p:nvSpPr>
        <p:spPr>
          <a:xfrm>
            <a:off x="10082969" y="2232660"/>
            <a:ext cx="348811" cy="7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Content Placeholder 2"/>
          <p:cNvSpPr txBox="1">
            <a:spLocks/>
          </p:cNvSpPr>
          <p:nvPr/>
        </p:nvSpPr>
        <p:spPr>
          <a:xfrm>
            <a:off x="4778395" y="1199014"/>
            <a:ext cx="4656780" cy="5029200"/>
          </a:xfrm>
          <a:prstGeom prst="rect">
            <a:avLst/>
          </a:prstGeom>
          <a:solidFill>
            <a:schemeClr val="tx2">
              <a:lumMod val="10000"/>
              <a:lumOff val="90000"/>
            </a:schemeClr>
          </a:solidFill>
        </p:spPr>
        <p:txBody>
          <a:bodyPr vert="horz" lIns="182880" tIns="182880" rIns="182880" bIns="182880" rtlCol="0">
            <a:noAutofit/>
          </a:bodyPr>
          <a:lstStyle>
            <a:lvl1pPr marL="228600" indent="-228600" algn="l" defTabSz="914400" rtl="0" eaLnBrk="1" latinLnBrk="0" hangingPunct="1">
              <a:lnSpc>
                <a:spcPct val="90000"/>
              </a:lnSpc>
              <a:spcBef>
                <a:spcPts val="600"/>
              </a:spcBef>
              <a:buFont typeface="Arial" panose="020B0604020202020204" pitchFamily="34" charset="0"/>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60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60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60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600"/>
              </a:spcBef>
              <a:buFont typeface="Arial" panose="020B0604020202020204" pitchFamily="34" charset="0"/>
              <a:buChar char="•"/>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CA" b="1" dirty="0" smtClean="0"/>
              <a:t>Long-term Recommendations</a:t>
            </a:r>
          </a:p>
          <a:p>
            <a:pPr marL="457200" indent="-457200">
              <a:buFont typeface="+mj-lt"/>
              <a:buAutoNum type="arabicPeriod"/>
            </a:pPr>
            <a:r>
              <a:rPr lang="en-CA" sz="2000" dirty="0" smtClean="0"/>
              <a:t>Establish fixed-route service on Highway 6</a:t>
            </a:r>
          </a:p>
          <a:p>
            <a:pPr marL="457200" indent="-457200">
              <a:buFont typeface="+mj-lt"/>
              <a:buAutoNum type="arabicPeriod"/>
            </a:pPr>
            <a:r>
              <a:rPr lang="en-CA" sz="2000" dirty="0" smtClean="0"/>
              <a:t>Integrate On Demand trips with fixed-route corridor</a:t>
            </a:r>
          </a:p>
          <a:p>
            <a:pPr marL="457200" indent="-457200">
              <a:buFont typeface="+mj-lt"/>
              <a:buAutoNum type="arabicPeriod"/>
            </a:pPr>
            <a:r>
              <a:rPr lang="en-CA" sz="2000" dirty="0" smtClean="0"/>
              <a:t>Continue to expand the On Demand service model based on ridership demand </a:t>
            </a:r>
          </a:p>
          <a:p>
            <a:pPr marL="457200" indent="-457200">
              <a:buFont typeface="+mj-lt"/>
              <a:buAutoNum type="arabicPeriod"/>
            </a:pPr>
            <a:r>
              <a:rPr lang="en-CA" sz="2000" dirty="0" smtClean="0"/>
              <a:t>Initiate Partnership with Non-Dedicated Providers</a:t>
            </a:r>
          </a:p>
          <a:p>
            <a:pPr marL="457200" indent="-457200">
              <a:buFont typeface="+mj-lt"/>
              <a:buAutoNum type="arabicPeriod"/>
            </a:pPr>
            <a:r>
              <a:rPr lang="en-CA" sz="2000" dirty="0" smtClean="0"/>
              <a:t>Continue Coordination with Community Care Agencies</a:t>
            </a:r>
          </a:p>
          <a:p>
            <a:pPr marL="457200" indent="-457200">
              <a:buFont typeface="+mj-lt"/>
              <a:buAutoNum type="arabicPeriod"/>
            </a:pPr>
            <a:r>
              <a:rPr lang="en-CA" sz="2000" dirty="0" smtClean="0"/>
              <a:t>Connect to fixed-route services between Guelph and the Region of Waterloo</a:t>
            </a:r>
            <a:endParaRPr lang="en-CA" sz="20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6694" y="1943100"/>
            <a:ext cx="5670251" cy="4388717"/>
          </a:xfrm>
          <a:prstGeom prst="rect">
            <a:avLst/>
          </a:prstGeom>
        </p:spPr>
      </p:pic>
      <p:pic>
        <p:nvPicPr>
          <p:cNvPr id="10" name="Google Shape;302;p17" descr="Roads - Wellington County"/>
          <p:cNvPicPr preferRelativeResize="0"/>
          <p:nvPr/>
        </p:nvPicPr>
        <p:blipFill rotWithShape="1">
          <a:blip r:embed="rId3">
            <a:alphaModFix/>
          </a:blip>
          <a:srcRect/>
          <a:stretch/>
        </p:blipFill>
        <p:spPr>
          <a:xfrm>
            <a:off x="10399280" y="6187679"/>
            <a:ext cx="606946" cy="635508"/>
          </a:xfrm>
          <a:prstGeom prst="rect">
            <a:avLst/>
          </a:prstGeom>
          <a:noFill/>
          <a:ln>
            <a:noFill/>
          </a:ln>
        </p:spPr>
      </p:pic>
    </p:spTree>
    <p:extLst>
      <p:ext uri="{BB962C8B-B14F-4D97-AF65-F5344CB8AC3E}">
        <p14:creationId xmlns:p14="http://schemas.microsoft.com/office/powerpoint/2010/main" val="22781976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Climate Change</a:t>
            </a:r>
          </a:p>
        </p:txBody>
      </p:sp>
      <p:sp>
        <p:nvSpPr>
          <p:cNvPr id="3" name="Content Placeholder 2"/>
          <p:cNvSpPr>
            <a:spLocks noGrp="1"/>
          </p:cNvSpPr>
          <p:nvPr>
            <p:ph idx="1"/>
          </p:nvPr>
        </p:nvSpPr>
        <p:spPr>
          <a:xfrm>
            <a:off x="228600" y="1127760"/>
            <a:ext cx="6804660" cy="4663440"/>
          </a:xfrm>
        </p:spPr>
        <p:txBody>
          <a:bodyPr>
            <a:normAutofit/>
          </a:bodyPr>
          <a:lstStyle/>
          <a:p>
            <a:pPr>
              <a:lnSpc>
                <a:spcPct val="100000"/>
              </a:lnSpc>
            </a:pPr>
            <a:r>
              <a:rPr lang="en-CA" dirty="0"/>
              <a:t>County’s Climate Mitigation Plan focuses on climate change mitigation, specifically the reduction of greenhouse gas </a:t>
            </a:r>
            <a:r>
              <a:rPr lang="en-CA" dirty="0" smtClean="0"/>
              <a:t>(GHG) emissions </a:t>
            </a:r>
          </a:p>
          <a:p>
            <a:pPr>
              <a:lnSpc>
                <a:spcPct val="100000"/>
              </a:lnSpc>
            </a:pPr>
            <a:r>
              <a:rPr lang="en-CA" dirty="0" smtClean="0"/>
              <a:t>Transportation accounts for 70% of GHG emissions from fossil fuels in the community</a:t>
            </a:r>
          </a:p>
          <a:p>
            <a:pPr>
              <a:lnSpc>
                <a:spcPct val="100000"/>
              </a:lnSpc>
            </a:pPr>
            <a:r>
              <a:rPr lang="en-CA" dirty="0" smtClean="0"/>
              <a:t>Recommendations in RMAP will not see a dramatic shift in more sustainable modes to off-set GHG emissions due to the rural nature of County </a:t>
            </a:r>
          </a:p>
          <a:p>
            <a:pPr>
              <a:lnSpc>
                <a:spcPct val="100000"/>
              </a:lnSpc>
            </a:pPr>
            <a:r>
              <a:rPr lang="en-CA" dirty="0" smtClean="0"/>
              <a:t>Climate change focus is to transition to the use of more zero-emission vehicles (ZEV)</a:t>
            </a:r>
            <a:endParaRPr lang="en-CA" dirty="0"/>
          </a:p>
        </p:txBody>
      </p:sp>
      <p:sp>
        <p:nvSpPr>
          <p:cNvPr id="4" name="Footer Placeholder 3"/>
          <p:cNvSpPr>
            <a:spLocks noGrp="1"/>
          </p:cNvSpPr>
          <p:nvPr>
            <p:ph type="ftr" sz="quarter" idx="10"/>
          </p:nvPr>
        </p:nvSpPr>
        <p:spPr/>
        <p:txBody>
          <a:bodyPr/>
          <a:lstStyle/>
          <a:p>
            <a:r>
              <a:rPr lang="en-CA"/>
              <a:t>Roads Committee Meeting - January 2022</a:t>
            </a:r>
            <a:endParaRPr lang="en-CA"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21163"/>
          <a:stretch/>
        </p:blipFill>
        <p:spPr>
          <a:xfrm>
            <a:off x="7205471" y="580751"/>
            <a:ext cx="6277661" cy="6153698"/>
          </a:xfrm>
          <a:prstGeom prst="rect">
            <a:avLst/>
          </a:prstGeom>
        </p:spPr>
      </p:pic>
      <p:pic>
        <p:nvPicPr>
          <p:cNvPr id="6" name="Google Shape;302;p17" descr="Roads - Wellington County"/>
          <p:cNvPicPr preferRelativeResize="0"/>
          <p:nvPr/>
        </p:nvPicPr>
        <p:blipFill rotWithShape="1">
          <a:blip r:embed="rId3">
            <a:alphaModFix/>
          </a:blip>
          <a:srcRect/>
          <a:stretch/>
        </p:blipFill>
        <p:spPr>
          <a:xfrm>
            <a:off x="10399280" y="6187679"/>
            <a:ext cx="606946" cy="635508"/>
          </a:xfrm>
          <a:prstGeom prst="rect">
            <a:avLst/>
          </a:prstGeom>
          <a:noFill/>
          <a:ln>
            <a:noFill/>
          </a:ln>
        </p:spPr>
      </p:pic>
    </p:spTree>
    <p:extLst>
      <p:ext uri="{BB962C8B-B14F-4D97-AF65-F5344CB8AC3E}">
        <p14:creationId xmlns:p14="http://schemas.microsoft.com/office/powerpoint/2010/main" val="4073123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Climate Change – Summary of Recommendations</a:t>
            </a:r>
          </a:p>
        </p:txBody>
      </p:sp>
      <p:sp>
        <p:nvSpPr>
          <p:cNvPr id="4" name="Footer Placeholder 3"/>
          <p:cNvSpPr>
            <a:spLocks noGrp="1"/>
          </p:cNvSpPr>
          <p:nvPr>
            <p:ph type="ftr" sz="quarter" idx="10"/>
          </p:nvPr>
        </p:nvSpPr>
        <p:spPr/>
        <p:txBody>
          <a:bodyPr/>
          <a:lstStyle/>
          <a:p>
            <a:r>
              <a:rPr lang="en-CA" dirty="0"/>
              <a:t>Roads Committee Meeting - January 2022</a:t>
            </a:r>
          </a:p>
        </p:txBody>
      </p:sp>
      <p:sp>
        <p:nvSpPr>
          <p:cNvPr id="6" name="Content Placeholder 2"/>
          <p:cNvSpPr txBox="1">
            <a:spLocks/>
          </p:cNvSpPr>
          <p:nvPr/>
        </p:nvSpPr>
        <p:spPr>
          <a:xfrm>
            <a:off x="228600" y="1057352"/>
            <a:ext cx="6091732" cy="5123993"/>
          </a:xfrm>
          <a:prstGeom prst="rect">
            <a:avLst/>
          </a:prstGeom>
          <a:solidFill>
            <a:schemeClr val="accent2">
              <a:lumMod val="20000"/>
              <a:lumOff val="80000"/>
            </a:schemeClr>
          </a:solidFill>
        </p:spPr>
        <p:txBody>
          <a:bodyPr vert="horz" lIns="182880" tIns="182880" rIns="182880" bIns="182880" rtlCol="0">
            <a:noAutofit/>
          </a:bodyPr>
          <a:lstStyle>
            <a:lvl1pPr marL="228600" indent="-228600" algn="l" defTabSz="914400" rtl="0" eaLnBrk="1" latinLnBrk="0" hangingPunct="1">
              <a:lnSpc>
                <a:spcPct val="90000"/>
              </a:lnSpc>
              <a:spcBef>
                <a:spcPts val="600"/>
              </a:spcBef>
              <a:buFont typeface="Arial" panose="020B0604020202020204" pitchFamily="34" charset="0"/>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60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60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60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600"/>
              </a:spcBef>
              <a:buFont typeface="Arial" panose="020B0604020202020204" pitchFamily="34" charset="0"/>
              <a:buChar char="•"/>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CA" b="1" dirty="0" smtClean="0"/>
              <a:t>Zero-Emission Vehicle (ZEV) </a:t>
            </a:r>
            <a:r>
              <a:rPr lang="en-CA" b="1" dirty="0"/>
              <a:t>Adoption</a:t>
            </a:r>
          </a:p>
          <a:p>
            <a:r>
              <a:rPr lang="en-CA" dirty="0"/>
              <a:t>Start with the </a:t>
            </a:r>
            <a:r>
              <a:rPr lang="en-CA" dirty="0" smtClean="0"/>
              <a:t>County's </a:t>
            </a:r>
            <a:r>
              <a:rPr lang="en-CA" dirty="0"/>
              <a:t>fleet (snow </a:t>
            </a:r>
            <a:r>
              <a:rPr lang="en-CA" dirty="0" smtClean="0"/>
              <a:t>plows, maintenance vehicles, Ride Well)</a:t>
            </a:r>
            <a:endParaRPr lang="en-CA" dirty="0"/>
          </a:p>
          <a:p>
            <a:r>
              <a:rPr lang="en-CA" dirty="0" smtClean="0"/>
              <a:t>Communicate financial </a:t>
            </a:r>
            <a:r>
              <a:rPr lang="en-CA" dirty="0"/>
              <a:t>and regulatory incentives </a:t>
            </a:r>
          </a:p>
          <a:p>
            <a:r>
              <a:rPr lang="en-CA" dirty="0"/>
              <a:t>Seek funding </a:t>
            </a:r>
            <a:r>
              <a:rPr lang="en-CA" dirty="0" smtClean="0"/>
              <a:t>to support infrastructure</a:t>
            </a:r>
            <a:endParaRPr lang="en-CA" dirty="0"/>
          </a:p>
          <a:p>
            <a:r>
              <a:rPr lang="en-CA" dirty="0" smtClean="0"/>
              <a:t>Develop new policy tools and by-laws for development approval process</a:t>
            </a:r>
            <a:endParaRPr lang="en-CA" dirty="0"/>
          </a:p>
          <a:p>
            <a:r>
              <a:rPr lang="en-CA" dirty="0"/>
              <a:t>Provide incentives </a:t>
            </a:r>
            <a:r>
              <a:rPr lang="en-CA" dirty="0" smtClean="0"/>
              <a:t>(priority parking for ZEV vehicles)</a:t>
            </a:r>
            <a:endParaRPr lang="en-CA" dirty="0"/>
          </a:p>
          <a:p>
            <a:r>
              <a:rPr lang="en-CA" dirty="0"/>
              <a:t>Improve ZEV’s infrastructures and build charging </a:t>
            </a:r>
            <a:r>
              <a:rPr lang="en-CA" dirty="0" smtClean="0"/>
              <a:t>network</a:t>
            </a:r>
            <a:endParaRPr lang="en-CA" dirty="0"/>
          </a:p>
          <a:p>
            <a:r>
              <a:rPr lang="en-CA" dirty="0"/>
              <a:t>Increase public awareness of ZEV </a:t>
            </a:r>
          </a:p>
        </p:txBody>
      </p:sp>
      <p:sp>
        <p:nvSpPr>
          <p:cNvPr id="7" name="Content Placeholder 2"/>
          <p:cNvSpPr txBox="1">
            <a:spLocks/>
          </p:cNvSpPr>
          <p:nvPr/>
        </p:nvSpPr>
        <p:spPr>
          <a:xfrm>
            <a:off x="6320332" y="1057353"/>
            <a:ext cx="5719267" cy="5123992"/>
          </a:xfrm>
          <a:prstGeom prst="rect">
            <a:avLst/>
          </a:prstGeom>
          <a:solidFill>
            <a:schemeClr val="accent5">
              <a:lumMod val="20000"/>
              <a:lumOff val="80000"/>
            </a:schemeClr>
          </a:solidFill>
        </p:spPr>
        <p:txBody>
          <a:bodyPr vert="horz" lIns="182880" tIns="182880" rIns="182880" bIns="182880" rtlCol="0">
            <a:noAutofit/>
          </a:bodyPr>
          <a:lstStyle>
            <a:lvl1pPr marL="228600" indent="-228600" algn="l" defTabSz="914400" rtl="0" eaLnBrk="1" latinLnBrk="0" hangingPunct="1">
              <a:lnSpc>
                <a:spcPct val="90000"/>
              </a:lnSpc>
              <a:spcBef>
                <a:spcPts val="600"/>
              </a:spcBef>
              <a:buFont typeface="Arial" panose="020B0604020202020204" pitchFamily="34" charset="0"/>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60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60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60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600"/>
              </a:spcBef>
              <a:buFont typeface="Arial" panose="020B0604020202020204" pitchFamily="34" charset="0"/>
              <a:buChar char="•"/>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CA" b="1" dirty="0"/>
              <a:t>Other </a:t>
            </a:r>
            <a:r>
              <a:rPr lang="en-CA" b="1" dirty="0" smtClean="0"/>
              <a:t>Actions </a:t>
            </a:r>
            <a:r>
              <a:rPr lang="en-CA" b="1" dirty="0"/>
              <a:t>to Reduce Climate Change</a:t>
            </a:r>
          </a:p>
          <a:p>
            <a:r>
              <a:rPr lang="en-CA" dirty="0"/>
              <a:t>Improve transit </a:t>
            </a:r>
            <a:r>
              <a:rPr lang="en-CA" dirty="0" smtClean="0"/>
              <a:t>service and increase efficiency along key corridors</a:t>
            </a:r>
            <a:endParaRPr lang="en-CA" dirty="0"/>
          </a:p>
          <a:p>
            <a:r>
              <a:rPr lang="en-CA" dirty="0"/>
              <a:t>TDM </a:t>
            </a:r>
            <a:r>
              <a:rPr lang="en-CA" dirty="0" smtClean="0"/>
              <a:t>strategies to reduce single occupant vehicle travel</a:t>
            </a:r>
            <a:endParaRPr lang="en-CA" dirty="0"/>
          </a:p>
          <a:p>
            <a:r>
              <a:rPr lang="en-CA" dirty="0" smtClean="0"/>
              <a:t>Adopt low GHG road construction and maintenance techniques </a:t>
            </a:r>
            <a:endParaRPr lang="en-CA" dirty="0"/>
          </a:p>
          <a:p>
            <a:r>
              <a:rPr lang="en-CA" dirty="0"/>
              <a:t>Marketing and </a:t>
            </a:r>
            <a:r>
              <a:rPr lang="en-CA" dirty="0" smtClean="0"/>
              <a:t>communication opportunities </a:t>
            </a:r>
            <a:endParaRPr lang="en-CA" dirty="0"/>
          </a:p>
          <a:p>
            <a:r>
              <a:rPr lang="en-CA" dirty="0" smtClean="0"/>
              <a:t>Undertake a Climate </a:t>
            </a:r>
            <a:r>
              <a:rPr lang="en-CA" dirty="0"/>
              <a:t>Change Adaption Plan </a:t>
            </a:r>
          </a:p>
        </p:txBody>
      </p:sp>
      <p:pic>
        <p:nvPicPr>
          <p:cNvPr id="8" name="Google Shape;302;p17" descr="Roads - Wellington County"/>
          <p:cNvPicPr preferRelativeResize="0"/>
          <p:nvPr/>
        </p:nvPicPr>
        <p:blipFill rotWithShape="1">
          <a:blip r:embed="rId2">
            <a:alphaModFix/>
          </a:blip>
          <a:srcRect/>
          <a:stretch/>
        </p:blipFill>
        <p:spPr>
          <a:xfrm>
            <a:off x="10399280" y="6187679"/>
            <a:ext cx="606946" cy="635508"/>
          </a:xfrm>
          <a:prstGeom prst="rect">
            <a:avLst/>
          </a:prstGeom>
          <a:noFill/>
          <a:ln>
            <a:noFill/>
          </a:ln>
        </p:spPr>
      </p:pic>
    </p:spTree>
    <p:extLst>
      <p:ext uri="{BB962C8B-B14F-4D97-AF65-F5344CB8AC3E}">
        <p14:creationId xmlns:p14="http://schemas.microsoft.com/office/powerpoint/2010/main" val="8544930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King's Highway 10 - Brampton to Shelburne - Images"/>
          <p:cNvPicPr>
            <a:picLocks noChangeAspect="1" noChangeArrowheads="1"/>
          </p:cNvPicPr>
          <p:nvPr/>
        </p:nvPicPr>
        <p:blipFill rotWithShape="1">
          <a:blip r:embed="rId2">
            <a:extLst>
              <a:ext uri="{28A0092B-C50C-407E-A947-70E740481C1C}">
                <a14:useLocalDpi xmlns:a14="http://schemas.microsoft.com/office/drawing/2010/main"/>
              </a:ext>
            </a:extLst>
          </a:blip>
          <a:srcRect b="4507"/>
          <a:stretch/>
        </p:blipFill>
        <p:spPr bwMode="auto">
          <a:xfrm>
            <a:off x="-153619" y="914400"/>
            <a:ext cx="12414885" cy="593994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CA" dirty="0"/>
              <a:t>Study Purpose</a:t>
            </a:r>
          </a:p>
        </p:txBody>
      </p:sp>
      <p:sp>
        <p:nvSpPr>
          <p:cNvPr id="4" name="Footer Placeholder 3"/>
          <p:cNvSpPr>
            <a:spLocks noGrp="1"/>
          </p:cNvSpPr>
          <p:nvPr>
            <p:ph type="ftr" sz="quarter" idx="10"/>
          </p:nvPr>
        </p:nvSpPr>
        <p:spPr/>
        <p:txBody>
          <a:bodyPr/>
          <a:lstStyle/>
          <a:p>
            <a:r>
              <a:rPr lang="en-CA" dirty="0">
                <a:solidFill>
                  <a:schemeClr val="bg1"/>
                </a:solidFill>
              </a:rPr>
              <a:t>Roads Committee Meeting - January 2022</a:t>
            </a:r>
          </a:p>
        </p:txBody>
      </p:sp>
      <p:sp>
        <p:nvSpPr>
          <p:cNvPr id="6" name="Google Shape;310;p18"/>
          <p:cNvSpPr txBox="1">
            <a:spLocks/>
          </p:cNvSpPr>
          <p:nvPr/>
        </p:nvSpPr>
        <p:spPr>
          <a:xfrm>
            <a:off x="1398898" y="1588946"/>
            <a:ext cx="9556356" cy="3575585"/>
          </a:xfrm>
          <a:prstGeom prst="rect">
            <a:avLst/>
          </a:prstGeom>
          <a:solidFill>
            <a:srgbClr val="FFFFFF"/>
          </a:solidFill>
          <a:ln>
            <a:noFill/>
          </a:ln>
        </p:spPr>
        <p:txBody>
          <a:bodyPr spcFirstLastPara="1" vert="horz" wrap="square" lIns="182875" tIns="182875" rIns="182875" bIns="182875" rtlCol="0" anchor="t" anchorCtr="0">
            <a:noAutofit/>
          </a:bodyPr>
          <a:lstStyle>
            <a:lvl1pPr marL="228600" indent="-228600" algn="l" defTabSz="914400" rtl="0" eaLnBrk="1" latinLnBrk="0" hangingPunct="1">
              <a:lnSpc>
                <a:spcPct val="90000"/>
              </a:lnSpc>
              <a:spcBef>
                <a:spcPts val="600"/>
              </a:spcBef>
              <a:buFont typeface="Arial" panose="020B0604020202020204" pitchFamily="34" charset="0"/>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60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60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60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600"/>
              </a:spcBef>
              <a:buFont typeface="Arial" panose="020B0604020202020204" pitchFamily="34" charset="0"/>
              <a:buChar char="•"/>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20000"/>
              </a:lnSpc>
              <a:spcAft>
                <a:spcPts val="1200"/>
              </a:spcAft>
              <a:buFont typeface="+mj-lt"/>
              <a:buAutoNum type="arabicPeriod"/>
            </a:pPr>
            <a:r>
              <a:rPr lang="en-CA" sz="2000" dirty="0">
                <a:solidFill>
                  <a:schemeClr val="tx1">
                    <a:lumMod val="75000"/>
                    <a:lumOff val="25000"/>
                  </a:schemeClr>
                </a:solidFill>
              </a:rPr>
              <a:t>Identify long-term County road network needs to support area </a:t>
            </a:r>
            <a:r>
              <a:rPr lang="en-CA" sz="2000" dirty="0" smtClean="0">
                <a:solidFill>
                  <a:schemeClr val="tx1">
                    <a:lumMod val="75000"/>
                    <a:lumOff val="25000"/>
                  </a:schemeClr>
                </a:solidFill>
              </a:rPr>
              <a:t>growth</a:t>
            </a:r>
            <a:endParaRPr lang="en-CA" sz="2000" dirty="0">
              <a:solidFill>
                <a:schemeClr val="tx1">
                  <a:lumMod val="75000"/>
                  <a:lumOff val="25000"/>
                </a:schemeClr>
              </a:solidFill>
            </a:endParaRPr>
          </a:p>
          <a:p>
            <a:pPr marL="457200" indent="-457200">
              <a:lnSpc>
                <a:spcPct val="120000"/>
              </a:lnSpc>
              <a:spcAft>
                <a:spcPts val="1200"/>
              </a:spcAft>
              <a:buFont typeface="+mj-lt"/>
              <a:buAutoNum type="arabicPeriod"/>
            </a:pPr>
            <a:r>
              <a:rPr lang="en-CA" sz="2000" dirty="0">
                <a:solidFill>
                  <a:schemeClr val="tx1">
                    <a:lumMod val="75000"/>
                    <a:lumOff val="25000"/>
                  </a:schemeClr>
                </a:solidFill>
              </a:rPr>
              <a:t>Provide input into other County plans and studies that will help make decisions on how to pay for improvements to the County road </a:t>
            </a:r>
            <a:r>
              <a:rPr lang="en-CA" sz="2000" dirty="0" smtClean="0">
                <a:solidFill>
                  <a:schemeClr val="tx1">
                    <a:lumMod val="75000"/>
                    <a:lumOff val="25000"/>
                  </a:schemeClr>
                </a:solidFill>
              </a:rPr>
              <a:t>network</a:t>
            </a:r>
            <a:endParaRPr lang="en-CA" sz="2000" dirty="0">
              <a:solidFill>
                <a:schemeClr val="tx1">
                  <a:lumMod val="75000"/>
                  <a:lumOff val="25000"/>
                </a:schemeClr>
              </a:solidFill>
            </a:endParaRPr>
          </a:p>
          <a:p>
            <a:pPr marL="457200" indent="-457200">
              <a:lnSpc>
                <a:spcPct val="120000"/>
              </a:lnSpc>
              <a:spcAft>
                <a:spcPts val="1200"/>
              </a:spcAft>
              <a:buFont typeface="+mj-lt"/>
              <a:buAutoNum type="arabicPeriod"/>
            </a:pPr>
            <a:r>
              <a:rPr lang="en-CA" sz="2000" dirty="0">
                <a:solidFill>
                  <a:schemeClr val="tx1">
                    <a:lumMod val="75000"/>
                    <a:lumOff val="25000"/>
                  </a:schemeClr>
                </a:solidFill>
              </a:rPr>
              <a:t>Identify and recommend measures to address concerns with the County roads including safety and </a:t>
            </a:r>
            <a:r>
              <a:rPr lang="en-CA" sz="2000" dirty="0" smtClean="0">
                <a:solidFill>
                  <a:schemeClr val="tx1">
                    <a:lumMod val="75000"/>
                    <a:lumOff val="25000"/>
                  </a:schemeClr>
                </a:solidFill>
              </a:rPr>
              <a:t>speed</a:t>
            </a:r>
            <a:endParaRPr lang="en-CA" sz="2000" dirty="0">
              <a:solidFill>
                <a:schemeClr val="tx1">
                  <a:lumMod val="75000"/>
                  <a:lumOff val="25000"/>
                </a:schemeClr>
              </a:solidFill>
            </a:endParaRPr>
          </a:p>
          <a:p>
            <a:pPr marL="457200" indent="-457200">
              <a:lnSpc>
                <a:spcPct val="120000"/>
              </a:lnSpc>
              <a:spcAft>
                <a:spcPts val="1200"/>
              </a:spcAft>
              <a:buFont typeface="+mj-lt"/>
              <a:buAutoNum type="arabicPeriod"/>
            </a:pPr>
            <a:r>
              <a:rPr lang="en-CA" sz="2000" dirty="0">
                <a:solidFill>
                  <a:schemeClr val="tx1">
                    <a:lumMod val="75000"/>
                    <a:lumOff val="25000"/>
                  </a:schemeClr>
                </a:solidFill>
              </a:rPr>
              <a:t>Identify opportunities to better connect the County to neighbouring municipalities and the broader region through an integrated transportation planning </a:t>
            </a:r>
            <a:r>
              <a:rPr lang="en-CA" sz="2000" dirty="0" smtClean="0">
                <a:solidFill>
                  <a:schemeClr val="tx1">
                    <a:lumMod val="75000"/>
                    <a:lumOff val="25000"/>
                  </a:schemeClr>
                </a:solidFill>
              </a:rPr>
              <a:t>approach</a:t>
            </a:r>
            <a:endParaRPr lang="en-CA" sz="2000" dirty="0"/>
          </a:p>
        </p:txBody>
      </p:sp>
      <p:pic>
        <p:nvPicPr>
          <p:cNvPr id="8" name="Google Shape;302;p17" descr="Roads - Wellington County"/>
          <p:cNvPicPr preferRelativeResize="0"/>
          <p:nvPr/>
        </p:nvPicPr>
        <p:blipFill rotWithShape="1">
          <a:blip r:embed="rId3">
            <a:alphaModFix/>
          </a:blip>
          <a:srcRect/>
          <a:stretch/>
        </p:blipFill>
        <p:spPr>
          <a:xfrm>
            <a:off x="10263797" y="6109566"/>
            <a:ext cx="606946" cy="635508"/>
          </a:xfrm>
          <a:prstGeom prst="rect">
            <a:avLst/>
          </a:prstGeom>
          <a:noFill/>
          <a:ln>
            <a:noFill/>
          </a:ln>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9412" y="6170978"/>
            <a:ext cx="855264" cy="512683"/>
          </a:xfrm>
          <a:prstGeom prst="rect">
            <a:avLst/>
          </a:prstGeom>
        </p:spPr>
      </p:pic>
    </p:spTree>
    <p:extLst>
      <p:ext uri="{BB962C8B-B14F-4D97-AF65-F5344CB8AC3E}">
        <p14:creationId xmlns:p14="http://schemas.microsoft.com/office/powerpoint/2010/main" val="28867079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Policy Framework</a:t>
            </a:r>
          </a:p>
        </p:txBody>
      </p:sp>
      <p:sp>
        <p:nvSpPr>
          <p:cNvPr id="3" name="Content Placeholder 2"/>
          <p:cNvSpPr>
            <a:spLocks noGrp="1"/>
          </p:cNvSpPr>
          <p:nvPr>
            <p:ph idx="1"/>
          </p:nvPr>
        </p:nvSpPr>
        <p:spPr>
          <a:xfrm>
            <a:off x="228600" y="1143000"/>
            <a:ext cx="5309006" cy="5029200"/>
          </a:xfrm>
        </p:spPr>
        <p:txBody>
          <a:bodyPr>
            <a:normAutofit/>
          </a:bodyPr>
          <a:lstStyle/>
          <a:p>
            <a:pPr>
              <a:lnSpc>
                <a:spcPct val="100000"/>
              </a:lnSpc>
            </a:pPr>
            <a:r>
              <a:rPr lang="en-CA" dirty="0"/>
              <a:t>Goal to improve transparency in decision making</a:t>
            </a:r>
          </a:p>
          <a:p>
            <a:pPr>
              <a:lnSpc>
                <a:spcPct val="100000"/>
              </a:lnSpc>
            </a:pPr>
            <a:r>
              <a:rPr lang="en-CA" dirty="0"/>
              <a:t>Strategic policies and assessments developed and approved as part of the </a:t>
            </a:r>
            <a:r>
              <a:rPr lang="en-CA" dirty="0" smtClean="0"/>
              <a:t>RMAP include:</a:t>
            </a:r>
          </a:p>
          <a:p>
            <a:pPr lvl="1">
              <a:lnSpc>
                <a:spcPct val="100000"/>
              </a:lnSpc>
            </a:pPr>
            <a:r>
              <a:rPr lang="en-CA" dirty="0" smtClean="0"/>
              <a:t>Data </a:t>
            </a:r>
            <a:r>
              <a:rPr lang="en-CA" dirty="0"/>
              <a:t>Driven Safety Strategy </a:t>
            </a:r>
            <a:r>
              <a:rPr lang="en-CA" sz="1600" dirty="0"/>
              <a:t>(approved)</a:t>
            </a:r>
          </a:p>
          <a:p>
            <a:pPr lvl="1">
              <a:lnSpc>
                <a:spcPct val="100000"/>
              </a:lnSpc>
            </a:pPr>
            <a:r>
              <a:rPr lang="en-CA" dirty="0"/>
              <a:t>Speed Management Guidelines </a:t>
            </a:r>
            <a:r>
              <a:rPr lang="en-CA" sz="1600" dirty="0"/>
              <a:t>(approved)</a:t>
            </a:r>
          </a:p>
          <a:p>
            <a:pPr lvl="1">
              <a:lnSpc>
                <a:spcPct val="100000"/>
              </a:lnSpc>
            </a:pPr>
            <a:r>
              <a:rPr lang="en-CA" dirty="0"/>
              <a:t>Traffic Impact Study Guidelines </a:t>
            </a:r>
            <a:r>
              <a:rPr lang="en-CA" sz="1600" dirty="0"/>
              <a:t>(approved)</a:t>
            </a:r>
          </a:p>
          <a:p>
            <a:pPr lvl="1">
              <a:lnSpc>
                <a:spcPct val="100000"/>
              </a:lnSpc>
            </a:pPr>
            <a:r>
              <a:rPr lang="en-CA" dirty="0"/>
              <a:t>Update to Official Plan Policies</a:t>
            </a:r>
          </a:p>
          <a:p>
            <a:pPr lvl="1">
              <a:lnSpc>
                <a:spcPct val="100000"/>
              </a:lnSpc>
            </a:pPr>
            <a:r>
              <a:rPr lang="en-CA" dirty="0"/>
              <a:t>Level of Service Conditions Criteria</a:t>
            </a:r>
          </a:p>
          <a:p>
            <a:pPr lvl="1">
              <a:lnSpc>
                <a:spcPct val="100000"/>
              </a:lnSpc>
            </a:pPr>
            <a:r>
              <a:rPr lang="en-CA" dirty="0"/>
              <a:t>WR 46 Strategic Traffic Analysis </a:t>
            </a:r>
          </a:p>
          <a:p>
            <a:pPr lvl="1">
              <a:lnSpc>
                <a:spcPct val="100000"/>
              </a:lnSpc>
            </a:pPr>
            <a:r>
              <a:rPr lang="en-CA" dirty="0"/>
              <a:t>Urban Area By-Pass</a:t>
            </a:r>
          </a:p>
          <a:p>
            <a:pPr lvl="1">
              <a:lnSpc>
                <a:spcPct val="100000"/>
              </a:lnSpc>
            </a:pPr>
            <a:endParaRPr lang="en-CA" dirty="0"/>
          </a:p>
        </p:txBody>
      </p:sp>
      <p:sp>
        <p:nvSpPr>
          <p:cNvPr id="4" name="Footer Placeholder 3"/>
          <p:cNvSpPr>
            <a:spLocks noGrp="1"/>
          </p:cNvSpPr>
          <p:nvPr>
            <p:ph type="ftr" sz="quarter" idx="10"/>
          </p:nvPr>
        </p:nvSpPr>
        <p:spPr/>
        <p:txBody>
          <a:bodyPr/>
          <a:lstStyle/>
          <a:p>
            <a:r>
              <a:rPr lang="en-CA"/>
              <a:t>Roads Committee Meeting - January 2022</a:t>
            </a:r>
            <a:endParaRPr lang="en-CA" dirty="0"/>
          </a:p>
        </p:txBody>
      </p:sp>
      <p:pic>
        <p:nvPicPr>
          <p:cNvPr id="92" name="Picture 91"/>
          <p:cNvPicPr>
            <a:picLocks noChangeAspect="1"/>
          </p:cNvPicPr>
          <p:nvPr/>
        </p:nvPicPr>
        <p:blipFill>
          <a:blip r:embed="rId3"/>
          <a:stretch>
            <a:fillRect/>
          </a:stretch>
        </p:blipFill>
        <p:spPr>
          <a:xfrm>
            <a:off x="6734537" y="1143000"/>
            <a:ext cx="4631988" cy="4913986"/>
          </a:xfrm>
          <a:prstGeom prst="rect">
            <a:avLst/>
          </a:prstGeom>
        </p:spPr>
      </p:pic>
      <p:sp>
        <p:nvSpPr>
          <p:cNvPr id="5" name="TextBox 4"/>
          <p:cNvSpPr txBox="1"/>
          <p:nvPr/>
        </p:nvSpPr>
        <p:spPr>
          <a:xfrm>
            <a:off x="6734537" y="5968578"/>
            <a:ext cx="4393368" cy="338554"/>
          </a:xfrm>
          <a:prstGeom prst="rect">
            <a:avLst/>
          </a:prstGeom>
          <a:noFill/>
        </p:spPr>
        <p:txBody>
          <a:bodyPr wrap="square" rtlCol="0">
            <a:spAutoFit/>
          </a:bodyPr>
          <a:lstStyle/>
          <a:p>
            <a:r>
              <a:rPr lang="en-CA" sz="1600" i="1" dirty="0" smtClean="0"/>
              <a:t>Sample from Speed Management Guidelines</a:t>
            </a:r>
            <a:endParaRPr lang="en-CA" sz="1600" i="1" dirty="0"/>
          </a:p>
        </p:txBody>
      </p:sp>
      <p:pic>
        <p:nvPicPr>
          <p:cNvPr id="7" name="Google Shape;302;p17" descr="Roads - Wellington County"/>
          <p:cNvPicPr preferRelativeResize="0"/>
          <p:nvPr/>
        </p:nvPicPr>
        <p:blipFill rotWithShape="1">
          <a:blip r:embed="rId4">
            <a:alphaModFix/>
          </a:blip>
          <a:srcRect/>
          <a:stretch/>
        </p:blipFill>
        <p:spPr>
          <a:xfrm>
            <a:off x="10399280" y="6187679"/>
            <a:ext cx="606946" cy="635508"/>
          </a:xfrm>
          <a:prstGeom prst="rect">
            <a:avLst/>
          </a:prstGeom>
          <a:noFill/>
          <a:ln>
            <a:noFill/>
          </a:ln>
        </p:spPr>
      </p:pic>
    </p:spTree>
    <p:extLst>
      <p:ext uri="{BB962C8B-B14F-4D97-AF65-F5344CB8AC3E}">
        <p14:creationId xmlns:p14="http://schemas.microsoft.com/office/powerpoint/2010/main" val="3417504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Road Master Action Plan - Roads - Wellington County"/>
          <p:cNvPicPr>
            <a:picLocks noGrp="1" noChangeAspect="1" noChangeArrowheads="1"/>
          </p:cNvPicPr>
          <p:nvPr>
            <p:ph type="pic" idx="2"/>
          </p:nvPr>
        </p:nvPicPr>
        <p:blipFill rotWithShape="1">
          <a:blip r:embed="rId2" cstate="screen">
            <a:extLst>
              <a:ext uri="{28A0092B-C50C-407E-A947-70E740481C1C}">
                <a14:useLocalDpi xmlns:a14="http://schemas.microsoft.com/office/drawing/2010/main"/>
              </a:ext>
            </a:extLst>
          </a:blip>
          <a:srcRect t="444"/>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1808018" y="3349596"/>
            <a:ext cx="9985663" cy="101458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b="1" dirty="0">
                <a:solidFill>
                  <a:schemeClr val="tx1"/>
                </a:solidFill>
                <a:latin typeface="Tw Cen MT" panose="020B0602020104020603" pitchFamily="34" charset="0"/>
              </a:rPr>
              <a:t>Short-term Improvements</a:t>
            </a:r>
          </a:p>
        </p:txBody>
      </p:sp>
      <p:sp>
        <p:nvSpPr>
          <p:cNvPr id="2" name="Footer Placeholder 1"/>
          <p:cNvSpPr>
            <a:spLocks noGrp="1"/>
          </p:cNvSpPr>
          <p:nvPr>
            <p:ph type="ftr" idx="11"/>
          </p:nvPr>
        </p:nvSpPr>
        <p:spPr/>
        <p:txBody>
          <a:bodyPr/>
          <a:lstStyle/>
          <a:p>
            <a:r>
              <a:rPr lang="en-CA"/>
              <a:t>Roads Committee Meeting - January 2022</a:t>
            </a:r>
            <a:endParaRPr lang="en-CA" dirty="0"/>
          </a:p>
        </p:txBody>
      </p:sp>
    </p:spTree>
    <p:extLst>
      <p:ext uri="{BB962C8B-B14F-4D97-AF65-F5344CB8AC3E}">
        <p14:creationId xmlns:p14="http://schemas.microsoft.com/office/powerpoint/2010/main" val="20265923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Short-term Operational and Safety Improvements</a:t>
            </a:r>
          </a:p>
        </p:txBody>
      </p:sp>
      <p:sp>
        <p:nvSpPr>
          <p:cNvPr id="3" name="Content Placeholder 2"/>
          <p:cNvSpPr>
            <a:spLocks noGrp="1"/>
          </p:cNvSpPr>
          <p:nvPr>
            <p:ph idx="1"/>
          </p:nvPr>
        </p:nvSpPr>
        <p:spPr>
          <a:xfrm>
            <a:off x="228600" y="1143000"/>
            <a:ext cx="4600575" cy="5257800"/>
          </a:xfrm>
        </p:spPr>
        <p:txBody>
          <a:bodyPr>
            <a:noAutofit/>
          </a:bodyPr>
          <a:lstStyle/>
          <a:p>
            <a:pPr>
              <a:lnSpc>
                <a:spcPct val="100000"/>
              </a:lnSpc>
            </a:pPr>
            <a:r>
              <a:rPr lang="en-CA" sz="2000" b="1" dirty="0"/>
              <a:t>Roadway Safety and Speed Management</a:t>
            </a:r>
          </a:p>
          <a:p>
            <a:pPr lvl="1">
              <a:lnSpc>
                <a:spcPct val="100000"/>
              </a:lnSpc>
            </a:pPr>
            <a:r>
              <a:rPr lang="en-CA" dirty="0"/>
              <a:t>Reviewed 16 corridors using approved </a:t>
            </a:r>
            <a:r>
              <a:rPr lang="en-CA" dirty="0" smtClean="0"/>
              <a:t>Speed Management Guidelines</a:t>
            </a:r>
            <a:endParaRPr lang="en-CA" dirty="0"/>
          </a:p>
          <a:p>
            <a:pPr>
              <a:lnSpc>
                <a:spcPct val="100000"/>
              </a:lnSpc>
            </a:pPr>
            <a:r>
              <a:rPr lang="en-CA" sz="2000" b="1" dirty="0" smtClean="0"/>
              <a:t>Intersection </a:t>
            </a:r>
            <a:r>
              <a:rPr lang="en-CA" sz="2000" b="1" dirty="0"/>
              <a:t>Assessment</a:t>
            </a:r>
          </a:p>
          <a:p>
            <a:pPr lvl="1">
              <a:lnSpc>
                <a:spcPct val="100000"/>
              </a:lnSpc>
            </a:pPr>
            <a:r>
              <a:rPr lang="en-CA" dirty="0"/>
              <a:t>Conduced geometric and safety review of 22 intersections corridors using approved speed management guidelines</a:t>
            </a:r>
          </a:p>
          <a:p>
            <a:pPr>
              <a:lnSpc>
                <a:spcPct val="100000"/>
              </a:lnSpc>
            </a:pPr>
            <a:r>
              <a:rPr lang="en-CA" sz="2000" dirty="0" smtClean="0">
                <a:solidFill>
                  <a:schemeClr val="tx1"/>
                </a:solidFill>
              </a:rPr>
              <a:t>Recommendations made in each to be reviewed </a:t>
            </a:r>
            <a:r>
              <a:rPr lang="en-CA" sz="2000" dirty="0">
                <a:solidFill>
                  <a:schemeClr val="tx1"/>
                </a:solidFill>
              </a:rPr>
              <a:t>by County staff with improvements individually brought to </a:t>
            </a:r>
            <a:r>
              <a:rPr lang="en-CA" sz="2000" dirty="0" smtClean="0">
                <a:solidFill>
                  <a:schemeClr val="tx1"/>
                </a:solidFill>
              </a:rPr>
              <a:t>Committee and Council</a:t>
            </a:r>
            <a:endParaRPr lang="en-CA" sz="2000" dirty="0">
              <a:solidFill>
                <a:schemeClr val="tx1"/>
              </a:solidFill>
            </a:endParaRPr>
          </a:p>
        </p:txBody>
      </p:sp>
      <p:sp>
        <p:nvSpPr>
          <p:cNvPr id="4" name="Footer Placeholder 3"/>
          <p:cNvSpPr>
            <a:spLocks noGrp="1"/>
          </p:cNvSpPr>
          <p:nvPr>
            <p:ph type="ftr" sz="quarter" idx="10"/>
          </p:nvPr>
        </p:nvSpPr>
        <p:spPr/>
        <p:txBody>
          <a:bodyPr/>
          <a:lstStyle/>
          <a:p>
            <a:r>
              <a:rPr lang="en-CA" dirty="0"/>
              <a:t>Roads Committee Meeting - January 2022</a:t>
            </a:r>
          </a:p>
        </p:txBody>
      </p:sp>
      <p:pic>
        <p:nvPicPr>
          <p:cNvPr id="7" name="Google Shape;302;p17" descr="Roads - Wellington County"/>
          <p:cNvPicPr preferRelativeResize="0"/>
          <p:nvPr/>
        </p:nvPicPr>
        <p:blipFill rotWithShape="1">
          <a:blip r:embed="rId2">
            <a:alphaModFix/>
          </a:blip>
          <a:srcRect/>
          <a:stretch/>
        </p:blipFill>
        <p:spPr>
          <a:xfrm>
            <a:off x="10399280" y="6187679"/>
            <a:ext cx="606946" cy="635508"/>
          </a:xfrm>
          <a:prstGeom prst="rect">
            <a:avLst/>
          </a:prstGeom>
          <a:noFill/>
          <a:ln>
            <a:noFill/>
          </a:ln>
        </p:spPr>
      </p:pic>
      <p:pic>
        <p:nvPicPr>
          <p:cNvPr id="8" name="Picture 7"/>
          <p:cNvPicPr>
            <a:picLocks noChangeAspect="1"/>
          </p:cNvPicPr>
          <p:nvPr/>
        </p:nvPicPr>
        <p:blipFill>
          <a:blip r:embed="rId3"/>
          <a:stretch>
            <a:fillRect/>
          </a:stretch>
        </p:blipFill>
        <p:spPr>
          <a:xfrm>
            <a:off x="5023262" y="1021676"/>
            <a:ext cx="7052577" cy="5801511"/>
          </a:xfrm>
          <a:prstGeom prst="rect">
            <a:avLst/>
          </a:prstGeom>
        </p:spPr>
      </p:pic>
    </p:spTree>
    <p:extLst>
      <p:ext uri="{BB962C8B-B14F-4D97-AF65-F5344CB8AC3E}">
        <p14:creationId xmlns:p14="http://schemas.microsoft.com/office/powerpoint/2010/main" val="23544134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Road Master Action Plan - Roads - Wellington County"/>
          <p:cNvPicPr>
            <a:picLocks noGrp="1" noChangeAspect="1" noChangeArrowheads="1"/>
          </p:cNvPicPr>
          <p:nvPr>
            <p:ph type="pic" idx="2"/>
          </p:nvPr>
        </p:nvPicPr>
        <p:blipFill rotWithShape="1">
          <a:blip r:embed="rId2" cstate="screen">
            <a:extLst>
              <a:ext uri="{28A0092B-C50C-407E-A947-70E740481C1C}">
                <a14:useLocalDpi xmlns:a14="http://schemas.microsoft.com/office/drawing/2010/main"/>
              </a:ext>
            </a:extLst>
          </a:blip>
          <a:srcRect t="444"/>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1808018" y="3349596"/>
            <a:ext cx="9985663" cy="101458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b="1" dirty="0">
                <a:solidFill>
                  <a:schemeClr val="tx1"/>
                </a:solidFill>
                <a:latin typeface="Tw Cen MT" panose="020B0602020104020603" pitchFamily="34" charset="0"/>
              </a:rPr>
              <a:t>Implementation Plan</a:t>
            </a:r>
          </a:p>
        </p:txBody>
      </p:sp>
      <p:sp>
        <p:nvSpPr>
          <p:cNvPr id="2" name="Footer Placeholder 1"/>
          <p:cNvSpPr>
            <a:spLocks noGrp="1"/>
          </p:cNvSpPr>
          <p:nvPr>
            <p:ph type="ftr" idx="11"/>
          </p:nvPr>
        </p:nvSpPr>
        <p:spPr/>
        <p:txBody>
          <a:bodyPr/>
          <a:lstStyle/>
          <a:p>
            <a:r>
              <a:rPr lang="en-CA"/>
              <a:t>Roads Committee Meeting - January 2022</a:t>
            </a:r>
            <a:endParaRPr lang="en-CA" dirty="0"/>
          </a:p>
        </p:txBody>
      </p:sp>
    </p:spTree>
    <p:extLst>
      <p:ext uri="{BB962C8B-B14F-4D97-AF65-F5344CB8AC3E}">
        <p14:creationId xmlns:p14="http://schemas.microsoft.com/office/powerpoint/2010/main" val="12451739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Implementation Plan - Short-Term Capital Cost Estimates (0 to 5 years)</a:t>
            </a:r>
          </a:p>
        </p:txBody>
      </p:sp>
      <p:sp>
        <p:nvSpPr>
          <p:cNvPr id="4" name="Footer Placeholder 3"/>
          <p:cNvSpPr>
            <a:spLocks noGrp="1"/>
          </p:cNvSpPr>
          <p:nvPr>
            <p:ph type="ftr" sz="quarter" idx="10"/>
          </p:nvPr>
        </p:nvSpPr>
        <p:spPr/>
        <p:txBody>
          <a:bodyPr/>
          <a:lstStyle/>
          <a:p>
            <a:r>
              <a:rPr lang="en-CA"/>
              <a:t>Roads Committee Meeting - January 2022</a:t>
            </a:r>
            <a:endParaRPr lang="en-CA" dirty="0"/>
          </a:p>
        </p:txBody>
      </p:sp>
      <p:graphicFrame>
        <p:nvGraphicFramePr>
          <p:cNvPr id="5" name="Table 4"/>
          <p:cNvGraphicFramePr>
            <a:graphicFrameLocks noGrp="1"/>
          </p:cNvGraphicFramePr>
          <p:nvPr>
            <p:extLst>
              <p:ext uri="{D42A27DB-BD31-4B8C-83A1-F6EECF244321}">
                <p14:modId xmlns:p14="http://schemas.microsoft.com/office/powerpoint/2010/main" val="1729585707"/>
              </p:ext>
            </p:extLst>
          </p:nvPr>
        </p:nvGraphicFramePr>
        <p:xfrm>
          <a:off x="449580" y="1445484"/>
          <a:ext cx="11353800" cy="3470150"/>
        </p:xfrm>
        <a:graphic>
          <a:graphicData uri="http://schemas.openxmlformats.org/drawingml/2006/table">
            <a:tbl>
              <a:tblPr firstRow="1" firstCol="1" bandRow="1">
                <a:tableStyleId>{5C22544A-7EE6-4342-B048-85BDC9FD1C3A}</a:tableStyleId>
              </a:tblPr>
              <a:tblGrid>
                <a:gridCol w="3056792">
                  <a:extLst>
                    <a:ext uri="{9D8B030D-6E8A-4147-A177-3AD203B41FA5}">
                      <a16:colId xmlns:a16="http://schemas.microsoft.com/office/drawing/2014/main" val="20000"/>
                    </a:ext>
                  </a:extLst>
                </a:gridCol>
                <a:gridCol w="5567729">
                  <a:extLst>
                    <a:ext uri="{9D8B030D-6E8A-4147-A177-3AD203B41FA5}">
                      <a16:colId xmlns:a16="http://schemas.microsoft.com/office/drawing/2014/main" val="20001"/>
                    </a:ext>
                  </a:extLst>
                </a:gridCol>
                <a:gridCol w="2729279">
                  <a:extLst>
                    <a:ext uri="{9D8B030D-6E8A-4147-A177-3AD203B41FA5}">
                      <a16:colId xmlns:a16="http://schemas.microsoft.com/office/drawing/2014/main" val="20002"/>
                    </a:ext>
                  </a:extLst>
                </a:gridCol>
              </a:tblGrid>
              <a:tr h="272309">
                <a:tc>
                  <a:txBody>
                    <a:bodyPr/>
                    <a:lstStyle/>
                    <a:p>
                      <a:pPr algn="ctr"/>
                      <a:r>
                        <a:rPr lang="en-CA" sz="1600" dirty="0">
                          <a:effectLst/>
                        </a:rPr>
                        <a:t>Project</a:t>
                      </a:r>
                      <a:endParaRPr lang="en-CA" sz="1600" dirty="0">
                        <a:effectLst/>
                        <a:latin typeface="Calibri" panose="020F0502020204030204" pitchFamily="34" charset="0"/>
                        <a:cs typeface="Times New Roman" panose="02020603050405020304" pitchFamily="18" charset="0"/>
                      </a:endParaRPr>
                    </a:p>
                  </a:txBody>
                  <a:tcPr marL="64121" marR="64121" marT="0" marB="0" anchor="ctr"/>
                </a:tc>
                <a:tc>
                  <a:txBody>
                    <a:bodyPr/>
                    <a:lstStyle/>
                    <a:p>
                      <a:pPr algn="ctr"/>
                      <a:r>
                        <a:rPr lang="en-CA" sz="1600">
                          <a:effectLst/>
                        </a:rPr>
                        <a:t>Description</a:t>
                      </a:r>
                      <a:endParaRPr lang="en-CA" sz="1600">
                        <a:effectLst/>
                        <a:latin typeface="Calibri" panose="020F0502020204030204" pitchFamily="34" charset="0"/>
                        <a:cs typeface="Times New Roman" panose="02020603050405020304" pitchFamily="18" charset="0"/>
                      </a:endParaRPr>
                    </a:p>
                  </a:txBody>
                  <a:tcPr marL="64121" marR="64121" marT="0" marB="0" anchor="ctr"/>
                </a:tc>
                <a:tc>
                  <a:txBody>
                    <a:bodyPr/>
                    <a:lstStyle/>
                    <a:p>
                      <a:pPr algn="ctr"/>
                      <a:r>
                        <a:rPr lang="en-CA" sz="1600">
                          <a:effectLst/>
                        </a:rPr>
                        <a:t>Costs</a:t>
                      </a:r>
                      <a:endParaRPr lang="en-CA" sz="1600">
                        <a:effectLst/>
                        <a:latin typeface="Calibri" panose="020F0502020204030204" pitchFamily="34" charset="0"/>
                        <a:cs typeface="Times New Roman" panose="02020603050405020304" pitchFamily="18" charset="0"/>
                      </a:endParaRPr>
                    </a:p>
                  </a:txBody>
                  <a:tcPr marL="64121" marR="64121" marT="0" marB="0" anchor="ctr"/>
                </a:tc>
                <a:extLst>
                  <a:ext uri="{0D108BD9-81ED-4DB2-BD59-A6C34878D82A}">
                    <a16:rowId xmlns:a16="http://schemas.microsoft.com/office/drawing/2014/main" val="10000"/>
                  </a:ext>
                </a:extLst>
              </a:tr>
              <a:tr h="842527">
                <a:tc>
                  <a:txBody>
                    <a:bodyPr/>
                    <a:lstStyle/>
                    <a:p>
                      <a:pPr algn="l"/>
                      <a:r>
                        <a:rPr lang="en-CA" sz="1600" u="none" dirty="0">
                          <a:effectLst/>
                        </a:rPr>
                        <a:t>Wellington Road 124</a:t>
                      </a:r>
                      <a:endParaRPr lang="en-CA" sz="1600" u="none" dirty="0">
                        <a:effectLst/>
                        <a:latin typeface="Calibri" panose="020F0502020204030204" pitchFamily="34" charset="0"/>
                        <a:cs typeface="Times New Roman" panose="02020603050405020304" pitchFamily="18" charset="0"/>
                      </a:endParaRPr>
                    </a:p>
                  </a:txBody>
                  <a:tcPr marL="64121" marR="64121" marT="0" marB="0"/>
                </a:tc>
                <a:tc>
                  <a:txBody>
                    <a:bodyPr/>
                    <a:lstStyle/>
                    <a:p>
                      <a:pPr algn="l"/>
                      <a:r>
                        <a:rPr lang="en-CA" sz="1600" u="none" dirty="0">
                          <a:effectLst/>
                        </a:rPr>
                        <a:t>Improvements will be as per recommendations from approved WR 124 EA between Region of Waterloo boundary limits and City of Guelph boundary limits</a:t>
                      </a:r>
                      <a:endParaRPr lang="en-CA" sz="1600" u="none" dirty="0">
                        <a:effectLst/>
                        <a:latin typeface="Calibri" panose="020F0502020204030204" pitchFamily="34" charset="0"/>
                        <a:cs typeface="Times New Roman" panose="02020603050405020304" pitchFamily="18" charset="0"/>
                      </a:endParaRPr>
                    </a:p>
                  </a:txBody>
                  <a:tcPr marL="64121" marR="64121" marT="0" marB="0"/>
                </a:tc>
                <a:tc>
                  <a:txBody>
                    <a:bodyPr/>
                    <a:lstStyle/>
                    <a:p>
                      <a:pPr algn="ctr"/>
                      <a:r>
                        <a:rPr lang="en-CA" sz="1600" u="none" dirty="0">
                          <a:effectLst/>
                        </a:rPr>
                        <a:t>$15,800,000</a:t>
                      </a:r>
                      <a:endParaRPr lang="en-CA" sz="1600" u="none" dirty="0">
                        <a:effectLst/>
                        <a:latin typeface="Calibri" panose="020F0502020204030204" pitchFamily="34" charset="0"/>
                        <a:cs typeface="Times New Roman" panose="02020603050405020304" pitchFamily="18" charset="0"/>
                      </a:endParaRPr>
                    </a:p>
                  </a:txBody>
                  <a:tcPr marL="64121" marR="64121" marT="0" marB="0"/>
                </a:tc>
                <a:extLst>
                  <a:ext uri="{0D108BD9-81ED-4DB2-BD59-A6C34878D82A}">
                    <a16:rowId xmlns:a16="http://schemas.microsoft.com/office/drawing/2014/main" val="10001"/>
                  </a:ext>
                </a:extLst>
              </a:tr>
              <a:tr h="579120">
                <a:tc>
                  <a:txBody>
                    <a:bodyPr/>
                    <a:lstStyle/>
                    <a:p>
                      <a:pPr algn="l"/>
                      <a:r>
                        <a:rPr lang="en-CA" sz="1600" u="none">
                          <a:effectLst/>
                        </a:rPr>
                        <a:t>Operational Improvements</a:t>
                      </a:r>
                      <a:endParaRPr lang="en-CA" sz="1600" u="none">
                        <a:effectLst/>
                        <a:latin typeface="Calibri" panose="020F0502020204030204" pitchFamily="34" charset="0"/>
                        <a:cs typeface="Times New Roman" panose="02020603050405020304" pitchFamily="18" charset="0"/>
                      </a:endParaRPr>
                    </a:p>
                  </a:txBody>
                  <a:tcPr marL="64121" marR="64121" marT="0" marB="0"/>
                </a:tc>
                <a:tc>
                  <a:txBody>
                    <a:bodyPr/>
                    <a:lstStyle/>
                    <a:p>
                      <a:pPr algn="l"/>
                      <a:r>
                        <a:rPr lang="en-CA" sz="1600" u="none" dirty="0">
                          <a:effectLst/>
                        </a:rPr>
                        <a:t>Annual project expense for Intersection improvements and speed management initiatives</a:t>
                      </a:r>
                      <a:r>
                        <a:rPr lang="en-CA" sz="1600" u="none" baseline="30000" dirty="0">
                          <a:effectLst/>
                        </a:rPr>
                        <a:t>1</a:t>
                      </a:r>
                      <a:endParaRPr lang="en-CA" sz="1600" u="none" dirty="0">
                        <a:effectLst/>
                        <a:latin typeface="Calibri" panose="020F0502020204030204" pitchFamily="34" charset="0"/>
                        <a:cs typeface="Times New Roman" panose="02020603050405020304" pitchFamily="18" charset="0"/>
                      </a:endParaRPr>
                    </a:p>
                  </a:txBody>
                  <a:tcPr marL="64121" marR="64121" marT="0" marB="0"/>
                </a:tc>
                <a:tc>
                  <a:txBody>
                    <a:bodyPr/>
                    <a:lstStyle/>
                    <a:p>
                      <a:pPr algn="ctr"/>
                      <a:r>
                        <a:rPr lang="en-CA" sz="1600" u="none" strike="noStrike" baseline="0" dirty="0" smtClean="0">
                          <a:solidFill>
                            <a:schemeClr val="tx1"/>
                          </a:solidFill>
                          <a:effectLst/>
                        </a:rPr>
                        <a:t>$10,600,000</a:t>
                      </a:r>
                      <a:endParaRPr lang="en-CA" sz="1600" u="none" strike="sngStrike" baseline="0" dirty="0">
                        <a:solidFill>
                          <a:schemeClr val="tx1"/>
                        </a:solidFill>
                        <a:effectLst/>
                        <a:latin typeface="Calibri" panose="020F0502020204030204" pitchFamily="34" charset="0"/>
                        <a:cs typeface="Times New Roman" panose="02020603050405020304" pitchFamily="18" charset="0"/>
                      </a:endParaRPr>
                    </a:p>
                  </a:txBody>
                  <a:tcPr marL="64121" marR="64121" marT="0" marB="0"/>
                </a:tc>
                <a:extLst>
                  <a:ext uri="{0D108BD9-81ED-4DB2-BD59-A6C34878D82A}">
                    <a16:rowId xmlns:a16="http://schemas.microsoft.com/office/drawing/2014/main" val="10002"/>
                  </a:ext>
                </a:extLst>
              </a:tr>
              <a:tr h="601980">
                <a:tc>
                  <a:txBody>
                    <a:bodyPr/>
                    <a:lstStyle/>
                    <a:p>
                      <a:pPr algn="l"/>
                      <a:r>
                        <a:rPr lang="en-CA" sz="1600" u="none">
                          <a:effectLst/>
                        </a:rPr>
                        <a:t>Transit </a:t>
                      </a:r>
                      <a:endParaRPr lang="en-CA" sz="1600" u="none">
                        <a:effectLst/>
                        <a:latin typeface="Calibri" panose="020F0502020204030204" pitchFamily="34" charset="0"/>
                        <a:cs typeface="Times New Roman" panose="02020603050405020304" pitchFamily="18" charset="0"/>
                      </a:endParaRPr>
                    </a:p>
                  </a:txBody>
                  <a:tcPr marL="64121" marR="64121" marT="0" marB="0"/>
                </a:tc>
                <a:tc>
                  <a:txBody>
                    <a:bodyPr/>
                    <a:lstStyle/>
                    <a:p>
                      <a:pPr algn="l"/>
                      <a:r>
                        <a:rPr lang="en-CA" sz="1600" u="none" dirty="0">
                          <a:effectLst/>
                        </a:rPr>
                        <a:t>Purchase three to four accessible Ride Well vehicles and lease to operator (assumed 80% covered through Grant Funding</a:t>
                      </a:r>
                      <a:r>
                        <a:rPr lang="en-CA" sz="1600" u="none" dirty="0" smtClean="0">
                          <a:effectLst/>
                        </a:rPr>
                        <a:t>)</a:t>
                      </a:r>
                      <a:endParaRPr lang="en-CA" sz="1600" u="none" dirty="0">
                        <a:effectLst/>
                        <a:latin typeface="Calibri" panose="020F0502020204030204" pitchFamily="34" charset="0"/>
                        <a:cs typeface="Times New Roman" panose="02020603050405020304" pitchFamily="18" charset="0"/>
                      </a:endParaRPr>
                    </a:p>
                  </a:txBody>
                  <a:tcPr marL="64121" marR="64121" marT="0" marB="0"/>
                </a:tc>
                <a:tc>
                  <a:txBody>
                    <a:bodyPr/>
                    <a:lstStyle/>
                    <a:p>
                      <a:pPr algn="ctr"/>
                      <a:r>
                        <a:rPr lang="en-CA" sz="1600" u="none">
                          <a:solidFill>
                            <a:schemeClr val="tx1"/>
                          </a:solidFill>
                          <a:effectLst/>
                        </a:rPr>
                        <a:t>$48,000</a:t>
                      </a:r>
                      <a:endParaRPr lang="en-CA" sz="1600" u="none">
                        <a:solidFill>
                          <a:schemeClr val="tx1"/>
                        </a:solidFill>
                        <a:effectLst/>
                        <a:latin typeface="Calibri" panose="020F0502020204030204" pitchFamily="34" charset="0"/>
                        <a:cs typeface="Times New Roman" panose="02020603050405020304" pitchFamily="18" charset="0"/>
                      </a:endParaRPr>
                    </a:p>
                  </a:txBody>
                  <a:tcPr marL="64121" marR="64121" marT="0" marB="0"/>
                </a:tc>
                <a:extLst>
                  <a:ext uri="{0D108BD9-81ED-4DB2-BD59-A6C34878D82A}">
                    <a16:rowId xmlns:a16="http://schemas.microsoft.com/office/drawing/2014/main" val="10003"/>
                  </a:ext>
                </a:extLst>
              </a:tr>
              <a:tr h="861060">
                <a:tc>
                  <a:txBody>
                    <a:bodyPr/>
                    <a:lstStyle/>
                    <a:p>
                      <a:pPr algn="l"/>
                      <a:r>
                        <a:rPr lang="en-CA" sz="1600" u="none">
                          <a:effectLst/>
                        </a:rPr>
                        <a:t>Planning Studies </a:t>
                      </a:r>
                      <a:endParaRPr lang="en-CA" sz="1600" u="none">
                        <a:effectLst/>
                        <a:latin typeface="Calibri" panose="020F0502020204030204" pitchFamily="34" charset="0"/>
                        <a:cs typeface="Times New Roman" panose="02020603050405020304" pitchFamily="18" charset="0"/>
                      </a:endParaRPr>
                    </a:p>
                  </a:txBody>
                  <a:tcPr marL="64121" marR="64121" marT="0" marB="0"/>
                </a:tc>
                <a:tc>
                  <a:txBody>
                    <a:bodyPr/>
                    <a:lstStyle/>
                    <a:p>
                      <a:pPr marL="0" lvl="0" indent="0" algn="l" defTabSz="914400" rtl="0" eaLnBrk="1" latinLnBrk="0" hangingPunct="1">
                        <a:buClr>
                          <a:srgbClr val="286380"/>
                        </a:buClr>
                        <a:buSzPts val="1100"/>
                        <a:buFont typeface="+mj-lt"/>
                        <a:buNone/>
                      </a:pPr>
                      <a:r>
                        <a:rPr lang="en-CA" sz="1600" u="none" kern="1200" dirty="0" smtClean="0">
                          <a:solidFill>
                            <a:schemeClr val="dk1"/>
                          </a:solidFill>
                          <a:effectLst/>
                          <a:latin typeface="+mn-lt"/>
                          <a:ea typeface="+mn-ea"/>
                          <a:cs typeface="+mn-cs"/>
                        </a:rPr>
                        <a:t>1.    WR </a:t>
                      </a:r>
                      <a:r>
                        <a:rPr lang="en-CA" sz="1600" u="none" kern="1200" dirty="0">
                          <a:solidFill>
                            <a:schemeClr val="dk1"/>
                          </a:solidFill>
                          <a:effectLst/>
                          <a:latin typeface="+mn-lt"/>
                          <a:ea typeface="+mn-ea"/>
                          <a:cs typeface="+mn-cs"/>
                        </a:rPr>
                        <a:t>46 Area Study ($50,000)</a:t>
                      </a:r>
                    </a:p>
                    <a:p>
                      <a:pPr marL="0" lvl="0" indent="0" algn="l" defTabSz="914400" rtl="0" eaLnBrk="1" latinLnBrk="0" hangingPunct="1">
                        <a:buClr>
                          <a:srgbClr val="286380"/>
                        </a:buClr>
                        <a:buSzPts val="1100"/>
                        <a:buFont typeface="+mj-lt"/>
                        <a:buNone/>
                      </a:pPr>
                      <a:r>
                        <a:rPr lang="en-CA" sz="1600" u="none" kern="1200" dirty="0" smtClean="0">
                          <a:solidFill>
                            <a:schemeClr val="dk1"/>
                          </a:solidFill>
                          <a:effectLst/>
                          <a:latin typeface="+mn-lt"/>
                          <a:ea typeface="+mn-ea"/>
                          <a:cs typeface="+mn-cs"/>
                        </a:rPr>
                        <a:t>2.    WR 46 </a:t>
                      </a:r>
                      <a:r>
                        <a:rPr lang="en-CA" sz="1600" u="none" kern="1200" dirty="0">
                          <a:solidFill>
                            <a:schemeClr val="dk1"/>
                          </a:solidFill>
                          <a:effectLst/>
                          <a:latin typeface="+mn-lt"/>
                          <a:ea typeface="+mn-ea"/>
                          <a:cs typeface="+mn-cs"/>
                        </a:rPr>
                        <a:t>EA </a:t>
                      </a:r>
                      <a:r>
                        <a:rPr lang="en-CA" sz="1600" u="none" kern="1200" dirty="0" smtClean="0">
                          <a:solidFill>
                            <a:schemeClr val="dk1"/>
                          </a:solidFill>
                          <a:effectLst/>
                          <a:latin typeface="+mn-lt"/>
                          <a:ea typeface="+mn-ea"/>
                          <a:cs typeface="+mn-cs"/>
                        </a:rPr>
                        <a:t>Study </a:t>
                      </a:r>
                      <a:r>
                        <a:rPr lang="en-CA" sz="1600" u="none" kern="1200" dirty="0">
                          <a:solidFill>
                            <a:schemeClr val="dk1"/>
                          </a:solidFill>
                          <a:effectLst/>
                          <a:latin typeface="+mn-lt"/>
                          <a:ea typeface="+mn-ea"/>
                          <a:cs typeface="+mn-cs"/>
                        </a:rPr>
                        <a:t>($500,000)</a:t>
                      </a:r>
                    </a:p>
                    <a:p>
                      <a:pPr marL="0" lvl="0" indent="0" algn="l" defTabSz="914400" rtl="0" eaLnBrk="1" latinLnBrk="0" hangingPunct="1">
                        <a:buClr>
                          <a:srgbClr val="286380"/>
                        </a:buClr>
                        <a:buSzPts val="1100"/>
                        <a:buFont typeface="+mj-lt"/>
                        <a:buNone/>
                      </a:pPr>
                      <a:r>
                        <a:rPr lang="en-CA" sz="1600" u="none" kern="1200" dirty="0" smtClean="0">
                          <a:solidFill>
                            <a:schemeClr val="dk1"/>
                          </a:solidFill>
                          <a:effectLst/>
                          <a:latin typeface="+mn-lt"/>
                          <a:ea typeface="+mn-ea"/>
                          <a:cs typeface="+mn-cs"/>
                        </a:rPr>
                        <a:t>3.    Fergus/Elora </a:t>
                      </a:r>
                      <a:r>
                        <a:rPr lang="en-CA" sz="1600" u="none" kern="1200" dirty="0">
                          <a:solidFill>
                            <a:schemeClr val="dk1"/>
                          </a:solidFill>
                          <a:effectLst/>
                          <a:latin typeface="+mn-lt"/>
                          <a:ea typeface="+mn-ea"/>
                          <a:cs typeface="+mn-cs"/>
                        </a:rPr>
                        <a:t>Area Study/By-Pass Feasibility Study </a:t>
                      </a:r>
                      <a:r>
                        <a:rPr lang="en-CA" sz="1600" u="none" kern="1200" dirty="0" smtClean="0">
                          <a:solidFill>
                            <a:schemeClr val="dk1"/>
                          </a:solidFill>
                          <a:effectLst/>
                          <a:latin typeface="+mn-lt"/>
                          <a:ea typeface="+mn-ea"/>
                          <a:cs typeface="+mn-cs"/>
                        </a:rPr>
                        <a:t>($</a:t>
                      </a:r>
                      <a:r>
                        <a:rPr lang="en-CA" sz="1600" u="none" kern="1200" dirty="0">
                          <a:solidFill>
                            <a:schemeClr val="dk1"/>
                          </a:solidFill>
                          <a:effectLst/>
                          <a:latin typeface="+mn-lt"/>
                          <a:ea typeface="+mn-ea"/>
                          <a:cs typeface="+mn-cs"/>
                        </a:rPr>
                        <a:t>100,000)</a:t>
                      </a:r>
                    </a:p>
                  </a:txBody>
                  <a:tcPr marL="64121" marR="64121" marT="0" marB="0"/>
                </a:tc>
                <a:tc>
                  <a:txBody>
                    <a:bodyPr/>
                    <a:lstStyle/>
                    <a:p>
                      <a:pPr algn="ctr"/>
                      <a:r>
                        <a:rPr lang="en-CA" sz="1600" u="none" dirty="0">
                          <a:solidFill>
                            <a:schemeClr val="tx1"/>
                          </a:solidFill>
                          <a:effectLst/>
                        </a:rPr>
                        <a:t>$650,000</a:t>
                      </a:r>
                      <a:endParaRPr lang="en-CA" sz="1600" u="none" dirty="0">
                        <a:solidFill>
                          <a:schemeClr val="tx1"/>
                        </a:solidFill>
                        <a:effectLst/>
                        <a:latin typeface="Calibri" panose="020F0502020204030204" pitchFamily="34" charset="0"/>
                        <a:cs typeface="Times New Roman" panose="02020603050405020304" pitchFamily="18" charset="0"/>
                      </a:endParaRPr>
                    </a:p>
                  </a:txBody>
                  <a:tcPr marL="64121" marR="64121" marT="0" marB="0"/>
                </a:tc>
                <a:extLst>
                  <a:ext uri="{0D108BD9-81ED-4DB2-BD59-A6C34878D82A}">
                    <a16:rowId xmlns:a16="http://schemas.microsoft.com/office/drawing/2014/main" val="10004"/>
                  </a:ext>
                </a:extLst>
              </a:tr>
              <a:tr h="313154">
                <a:tc>
                  <a:txBody>
                    <a:bodyPr/>
                    <a:lstStyle/>
                    <a:p>
                      <a:pPr algn="l"/>
                      <a:r>
                        <a:rPr lang="en-CA" sz="1600" b="1" dirty="0">
                          <a:effectLst/>
                        </a:rPr>
                        <a:t>Total</a:t>
                      </a:r>
                      <a:endParaRPr lang="en-CA" sz="1600" b="1" dirty="0">
                        <a:effectLst/>
                        <a:latin typeface="Calibri" panose="020F0502020204030204" pitchFamily="34" charset="0"/>
                        <a:cs typeface="Times New Roman" panose="02020603050405020304" pitchFamily="18" charset="0"/>
                      </a:endParaRPr>
                    </a:p>
                  </a:txBody>
                  <a:tcPr marL="64121" marR="64121" marT="0" marB="0"/>
                </a:tc>
                <a:tc>
                  <a:txBody>
                    <a:bodyPr/>
                    <a:lstStyle/>
                    <a:p>
                      <a:pPr marL="228600" indent="-228600" algn="l">
                        <a:lnSpc>
                          <a:spcPct val="115000"/>
                        </a:lnSpc>
                        <a:spcAft>
                          <a:spcPts val="0"/>
                        </a:spcAft>
                      </a:pPr>
                      <a:r>
                        <a:rPr lang="en-CA" sz="1600" b="1" kern="800" dirty="0">
                          <a:effectLst/>
                        </a:rPr>
                        <a:t>Estimated total of short-term costs</a:t>
                      </a:r>
                      <a:endParaRPr lang="en-CA" sz="1600" b="1" kern="800" dirty="0">
                        <a:effectLst/>
                        <a:latin typeface="Calibri" panose="020F0502020204030204" pitchFamily="34" charset="0"/>
                        <a:ea typeface="Calibri" panose="020F0502020204030204" pitchFamily="34" charset="0"/>
                        <a:cs typeface="Times New Roman" panose="02020603050405020304" pitchFamily="18" charset="0"/>
                      </a:endParaRPr>
                    </a:p>
                  </a:txBody>
                  <a:tcPr marL="64121" marR="64121" marT="0" marB="0"/>
                </a:tc>
                <a:tc>
                  <a:txBody>
                    <a:bodyPr/>
                    <a:lstStyle/>
                    <a:p>
                      <a:pPr algn="ctr"/>
                      <a:r>
                        <a:rPr lang="en-CA" sz="1600" b="1" strike="noStrike" baseline="0" dirty="0" smtClean="0">
                          <a:solidFill>
                            <a:schemeClr val="tx1"/>
                          </a:solidFill>
                          <a:effectLst/>
                        </a:rPr>
                        <a:t>$27,098,000</a:t>
                      </a:r>
                      <a:endParaRPr lang="en-CA" sz="1600" b="1" strike="sngStrike" baseline="0" dirty="0">
                        <a:solidFill>
                          <a:schemeClr val="tx1"/>
                        </a:solidFill>
                        <a:effectLst/>
                        <a:latin typeface="Calibri" panose="020F0502020204030204" pitchFamily="34" charset="0"/>
                        <a:cs typeface="Times New Roman" panose="02020603050405020304" pitchFamily="18" charset="0"/>
                      </a:endParaRPr>
                    </a:p>
                  </a:txBody>
                  <a:tcPr marL="64121" marR="64121" marT="0" marB="0"/>
                </a:tc>
                <a:extLst>
                  <a:ext uri="{0D108BD9-81ED-4DB2-BD59-A6C34878D82A}">
                    <a16:rowId xmlns:a16="http://schemas.microsoft.com/office/drawing/2014/main" val="10005"/>
                  </a:ext>
                </a:extLst>
              </a:tr>
            </a:tbl>
          </a:graphicData>
        </a:graphic>
      </p:graphicFrame>
      <p:sp>
        <p:nvSpPr>
          <p:cNvPr id="6" name="Rectangle 1"/>
          <p:cNvSpPr>
            <a:spLocks noChangeArrowheads="1"/>
          </p:cNvSpPr>
          <p:nvPr/>
        </p:nvSpPr>
        <p:spPr bwMode="auto">
          <a:xfrm>
            <a:off x="449580" y="5052681"/>
            <a:ext cx="1135380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ja-JP" sz="1100" b="0" i="1" u="none" strike="noStrike" cap="none" normalizeH="0" baseline="30000" dirty="0">
                <a:ln>
                  <a:noFill/>
                </a:ln>
                <a:solidFill>
                  <a:schemeClr val="tx1"/>
                </a:solidFill>
                <a:effectLst/>
                <a:ea typeface="Calibri" panose="020F0502020204030204" pitchFamily="34" charset="0"/>
                <a:cs typeface="Times New Roman" panose="02020603050405020304" pitchFamily="18" charset="0"/>
              </a:rPr>
              <a:t>1</a:t>
            </a:r>
            <a:r>
              <a:rPr kumimoji="0" lang="en-CA" altLang="ja-JP" sz="1100" b="0" i="1"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Assumed an average of $1.92 million in capital costs per year for intersection improvements </a:t>
            </a:r>
            <a:r>
              <a:rPr kumimoji="0" lang="en-CA" altLang="ja-JP" sz="1100" b="0" i="1" u="none" strike="noStrike" cap="none" normalizeH="0" baseline="0" dirty="0" smtClean="0">
                <a:ln>
                  <a:noFill/>
                </a:ln>
                <a:solidFill>
                  <a:schemeClr val="tx1"/>
                </a:solidFill>
                <a:effectLst/>
                <a:ea typeface="Calibri" panose="020F0502020204030204" pitchFamily="34" charset="0"/>
                <a:cs typeface="Times New Roman" panose="02020603050405020304" pitchFamily="18" charset="0"/>
              </a:rPr>
              <a:t>, </a:t>
            </a:r>
            <a:r>
              <a:rPr kumimoji="0" lang="en-CA" altLang="ja-JP" sz="1100" b="0" i="1"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and $200,000 per year for speed management </a:t>
            </a:r>
            <a:r>
              <a:rPr kumimoji="0" lang="en-CA" altLang="ja-JP" sz="1100" b="0" i="1" u="none" strike="noStrike" cap="none" normalizeH="0" baseline="0" dirty="0" smtClean="0">
                <a:ln>
                  <a:noFill/>
                </a:ln>
                <a:solidFill>
                  <a:schemeClr val="tx1"/>
                </a:solidFill>
                <a:effectLst/>
                <a:ea typeface="Calibri" panose="020F0502020204030204" pitchFamily="34" charset="0"/>
                <a:cs typeface="Times New Roman" panose="02020603050405020304" pitchFamily="18" charset="0"/>
              </a:rPr>
              <a:t>improvements.</a:t>
            </a:r>
            <a:endParaRPr kumimoji="0" lang="en-CA" altLang="ja-JP" sz="1100" b="0" i="1" u="none" strike="noStrike" cap="none" normalizeH="0" baseline="30000" dirty="0">
              <a:ln>
                <a:noFill/>
              </a:ln>
              <a:solidFill>
                <a:schemeClr val="tx1"/>
              </a:solidFill>
              <a:effectLst/>
              <a:ea typeface="Calibri" panose="020F0502020204030204" pitchFamily="34" charset="0"/>
              <a:cs typeface="Times New Roman" panose="02020603050405020304" pitchFamily="18" charset="0"/>
            </a:endParaRPr>
          </a:p>
        </p:txBody>
      </p:sp>
      <p:pic>
        <p:nvPicPr>
          <p:cNvPr id="7" name="Google Shape;302;p17" descr="Roads - Wellington County"/>
          <p:cNvPicPr preferRelativeResize="0"/>
          <p:nvPr/>
        </p:nvPicPr>
        <p:blipFill rotWithShape="1">
          <a:blip r:embed="rId3">
            <a:alphaModFix/>
          </a:blip>
          <a:srcRect/>
          <a:stretch/>
        </p:blipFill>
        <p:spPr>
          <a:xfrm>
            <a:off x="10399280" y="6187679"/>
            <a:ext cx="606946" cy="635508"/>
          </a:xfrm>
          <a:prstGeom prst="rect">
            <a:avLst/>
          </a:prstGeom>
          <a:noFill/>
          <a:ln>
            <a:noFill/>
          </a:ln>
        </p:spPr>
      </p:pic>
    </p:spTree>
    <p:extLst>
      <p:ext uri="{BB962C8B-B14F-4D97-AF65-F5344CB8AC3E}">
        <p14:creationId xmlns:p14="http://schemas.microsoft.com/office/powerpoint/2010/main" val="30553062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Implementation Plan - Mid-Term Capital Cost Estimates (6 to 10)</a:t>
            </a:r>
          </a:p>
        </p:txBody>
      </p:sp>
      <p:sp>
        <p:nvSpPr>
          <p:cNvPr id="4" name="Footer Placeholder 3"/>
          <p:cNvSpPr>
            <a:spLocks noGrp="1"/>
          </p:cNvSpPr>
          <p:nvPr>
            <p:ph type="ftr" sz="quarter" idx="10"/>
          </p:nvPr>
        </p:nvSpPr>
        <p:spPr/>
        <p:txBody>
          <a:bodyPr/>
          <a:lstStyle/>
          <a:p>
            <a:r>
              <a:rPr lang="en-CA"/>
              <a:t>Roads Committee Meeting - January 2022</a:t>
            </a:r>
            <a:endParaRPr lang="en-CA" dirty="0"/>
          </a:p>
        </p:txBody>
      </p:sp>
      <p:graphicFrame>
        <p:nvGraphicFramePr>
          <p:cNvPr id="3" name="Table 2"/>
          <p:cNvGraphicFramePr>
            <a:graphicFrameLocks noGrp="1"/>
          </p:cNvGraphicFramePr>
          <p:nvPr>
            <p:extLst>
              <p:ext uri="{D42A27DB-BD31-4B8C-83A1-F6EECF244321}">
                <p14:modId xmlns:p14="http://schemas.microsoft.com/office/powerpoint/2010/main" val="3200448994"/>
              </p:ext>
            </p:extLst>
          </p:nvPr>
        </p:nvGraphicFramePr>
        <p:xfrm>
          <a:off x="449580" y="1173480"/>
          <a:ext cx="11361419" cy="3181503"/>
        </p:xfrm>
        <a:graphic>
          <a:graphicData uri="http://schemas.openxmlformats.org/drawingml/2006/table">
            <a:tbl>
              <a:tblPr firstRow="1" firstCol="1" bandRow="1">
                <a:tableStyleId>{5C22544A-7EE6-4342-B048-85BDC9FD1C3A}</a:tableStyleId>
              </a:tblPr>
              <a:tblGrid>
                <a:gridCol w="3058843">
                  <a:extLst>
                    <a:ext uri="{9D8B030D-6E8A-4147-A177-3AD203B41FA5}">
                      <a16:colId xmlns:a16="http://schemas.microsoft.com/office/drawing/2014/main" val="20000"/>
                    </a:ext>
                  </a:extLst>
                </a:gridCol>
                <a:gridCol w="5994022">
                  <a:extLst>
                    <a:ext uri="{9D8B030D-6E8A-4147-A177-3AD203B41FA5}">
                      <a16:colId xmlns:a16="http://schemas.microsoft.com/office/drawing/2014/main" val="20001"/>
                    </a:ext>
                  </a:extLst>
                </a:gridCol>
                <a:gridCol w="2308554">
                  <a:extLst>
                    <a:ext uri="{9D8B030D-6E8A-4147-A177-3AD203B41FA5}">
                      <a16:colId xmlns:a16="http://schemas.microsoft.com/office/drawing/2014/main" val="20002"/>
                    </a:ext>
                  </a:extLst>
                </a:gridCol>
              </a:tblGrid>
              <a:tr h="221619">
                <a:tc>
                  <a:txBody>
                    <a:bodyPr/>
                    <a:lstStyle/>
                    <a:p>
                      <a:pPr algn="ctr"/>
                      <a:r>
                        <a:rPr lang="en-CA" sz="1600" dirty="0">
                          <a:effectLst/>
                        </a:rPr>
                        <a:t>Project</a:t>
                      </a:r>
                      <a:endParaRPr lang="en-CA" sz="1600" dirty="0">
                        <a:effectLst/>
                        <a:latin typeface="Calibri" panose="020F0502020204030204" pitchFamily="34" charset="0"/>
                        <a:cs typeface="Times New Roman" panose="02020603050405020304" pitchFamily="18" charset="0"/>
                      </a:endParaRPr>
                    </a:p>
                  </a:txBody>
                  <a:tcPr marL="59013" marR="59013" marT="0" marB="0" anchor="ctr"/>
                </a:tc>
                <a:tc>
                  <a:txBody>
                    <a:bodyPr/>
                    <a:lstStyle/>
                    <a:p>
                      <a:pPr algn="ctr"/>
                      <a:r>
                        <a:rPr lang="en-CA" sz="1600" dirty="0">
                          <a:effectLst/>
                        </a:rPr>
                        <a:t>Description</a:t>
                      </a:r>
                      <a:endParaRPr lang="en-CA" sz="1600" dirty="0">
                        <a:effectLst/>
                        <a:latin typeface="Calibri" panose="020F0502020204030204" pitchFamily="34" charset="0"/>
                        <a:cs typeface="Times New Roman" panose="02020603050405020304" pitchFamily="18" charset="0"/>
                      </a:endParaRPr>
                    </a:p>
                  </a:txBody>
                  <a:tcPr marL="59013" marR="59013" marT="0" marB="0" anchor="ctr"/>
                </a:tc>
                <a:tc>
                  <a:txBody>
                    <a:bodyPr/>
                    <a:lstStyle/>
                    <a:p>
                      <a:pPr algn="ctr"/>
                      <a:r>
                        <a:rPr lang="en-CA" sz="1600" dirty="0">
                          <a:effectLst/>
                        </a:rPr>
                        <a:t>Costs</a:t>
                      </a:r>
                      <a:endParaRPr lang="en-CA" sz="1600" dirty="0">
                        <a:effectLst/>
                        <a:latin typeface="Calibri" panose="020F0502020204030204" pitchFamily="34" charset="0"/>
                        <a:cs typeface="Times New Roman" panose="02020603050405020304" pitchFamily="18" charset="0"/>
                      </a:endParaRPr>
                    </a:p>
                  </a:txBody>
                  <a:tcPr marL="59013" marR="59013" marT="0" marB="0" anchor="ctr"/>
                </a:tc>
                <a:extLst>
                  <a:ext uri="{0D108BD9-81ED-4DB2-BD59-A6C34878D82A}">
                    <a16:rowId xmlns:a16="http://schemas.microsoft.com/office/drawing/2014/main" val="10000"/>
                  </a:ext>
                </a:extLst>
              </a:tr>
              <a:tr h="594360">
                <a:tc>
                  <a:txBody>
                    <a:bodyPr/>
                    <a:lstStyle/>
                    <a:p>
                      <a:pPr algn="l"/>
                      <a:r>
                        <a:rPr lang="en-CA" sz="1600" u="none" dirty="0">
                          <a:effectLst/>
                        </a:rPr>
                        <a:t>Wellington Road 18</a:t>
                      </a:r>
                      <a:endParaRPr lang="en-CA" sz="1600" u="none" dirty="0">
                        <a:effectLst/>
                        <a:latin typeface="Calibri" panose="020F0502020204030204" pitchFamily="34" charset="0"/>
                        <a:cs typeface="Times New Roman" panose="02020603050405020304" pitchFamily="18" charset="0"/>
                      </a:endParaRPr>
                    </a:p>
                  </a:txBody>
                  <a:tcPr marL="59013" marR="59013" marT="0" marB="0"/>
                </a:tc>
                <a:tc>
                  <a:txBody>
                    <a:bodyPr/>
                    <a:lstStyle/>
                    <a:p>
                      <a:pPr algn="l"/>
                      <a:r>
                        <a:rPr lang="en-CA" sz="1600" u="none" dirty="0">
                          <a:effectLst/>
                        </a:rPr>
                        <a:t>TSM and Expansion of Infrastructure between WR 21 (Elora) and WR 43 (Fergus) </a:t>
                      </a:r>
                      <a:endParaRPr lang="en-CA" sz="1600" u="none" dirty="0">
                        <a:effectLst/>
                        <a:latin typeface="Calibri" panose="020F0502020204030204" pitchFamily="34" charset="0"/>
                        <a:cs typeface="Times New Roman" panose="02020603050405020304" pitchFamily="18" charset="0"/>
                      </a:endParaRPr>
                    </a:p>
                  </a:txBody>
                  <a:tcPr marL="59013" marR="59013" marT="0" marB="0"/>
                </a:tc>
                <a:tc>
                  <a:txBody>
                    <a:bodyPr/>
                    <a:lstStyle/>
                    <a:p>
                      <a:pPr algn="ctr"/>
                      <a:r>
                        <a:rPr lang="en-CA" sz="1600" u="none" dirty="0">
                          <a:effectLst/>
                        </a:rPr>
                        <a:t>$17,500,000</a:t>
                      </a:r>
                      <a:endParaRPr lang="en-CA" sz="1600" u="none" dirty="0">
                        <a:effectLst/>
                        <a:latin typeface="Calibri" panose="020F0502020204030204" pitchFamily="34" charset="0"/>
                        <a:cs typeface="Times New Roman" panose="02020603050405020304" pitchFamily="18" charset="0"/>
                      </a:endParaRPr>
                    </a:p>
                  </a:txBody>
                  <a:tcPr marL="59013" marR="59013" marT="0" marB="0"/>
                </a:tc>
                <a:extLst>
                  <a:ext uri="{0D108BD9-81ED-4DB2-BD59-A6C34878D82A}">
                    <a16:rowId xmlns:a16="http://schemas.microsoft.com/office/drawing/2014/main" val="10001"/>
                  </a:ext>
                </a:extLst>
              </a:tr>
              <a:tr h="621792">
                <a:tc>
                  <a:txBody>
                    <a:bodyPr/>
                    <a:lstStyle/>
                    <a:p>
                      <a:pPr algn="l"/>
                      <a:r>
                        <a:rPr lang="en-CA" sz="1600" u="none" dirty="0">
                          <a:effectLst/>
                        </a:rPr>
                        <a:t>Operational Improvements</a:t>
                      </a:r>
                      <a:endParaRPr lang="en-CA" sz="1600" u="none" dirty="0">
                        <a:effectLst/>
                        <a:latin typeface="Calibri" panose="020F0502020204030204" pitchFamily="34" charset="0"/>
                        <a:cs typeface="Times New Roman" panose="02020603050405020304" pitchFamily="18" charset="0"/>
                      </a:endParaRPr>
                    </a:p>
                  </a:txBody>
                  <a:tcPr marL="59013" marR="59013" marT="0" marB="0"/>
                </a:tc>
                <a:tc>
                  <a:txBody>
                    <a:bodyPr/>
                    <a:lstStyle/>
                    <a:p>
                      <a:pPr marL="0" indent="0" algn="l">
                        <a:lnSpc>
                          <a:spcPct val="115000"/>
                        </a:lnSpc>
                        <a:spcAft>
                          <a:spcPts val="0"/>
                        </a:spcAft>
                      </a:pPr>
                      <a:r>
                        <a:rPr lang="en-CA" sz="1600" u="none" kern="800" dirty="0">
                          <a:effectLst/>
                        </a:rPr>
                        <a:t>Annual project expense for Intersection improvements and speed</a:t>
                      </a:r>
                      <a:r>
                        <a:rPr lang="en-CA" sz="1600" u="none" kern="800" baseline="0" dirty="0">
                          <a:effectLst/>
                        </a:rPr>
                        <a:t> </a:t>
                      </a:r>
                      <a:r>
                        <a:rPr lang="en-CA" sz="1600" u="none" kern="800" dirty="0">
                          <a:effectLst/>
                        </a:rPr>
                        <a:t>management initiatives</a:t>
                      </a:r>
                      <a:r>
                        <a:rPr lang="en-CA" sz="1600" u="none" kern="800" baseline="30000" dirty="0">
                          <a:effectLst/>
                        </a:rPr>
                        <a:t>1</a:t>
                      </a:r>
                      <a:endParaRPr lang="en-CA" sz="1600" u="none" kern="800" dirty="0">
                        <a:effectLst/>
                        <a:latin typeface="Calibri" panose="020F0502020204030204" pitchFamily="34" charset="0"/>
                        <a:ea typeface="Calibri" panose="020F0502020204030204" pitchFamily="34" charset="0"/>
                        <a:cs typeface="Times New Roman" panose="02020603050405020304" pitchFamily="18" charset="0"/>
                      </a:endParaRPr>
                    </a:p>
                  </a:txBody>
                  <a:tcPr marL="59013" marR="59013" marT="0" marB="0"/>
                </a:tc>
                <a:tc>
                  <a:txBody>
                    <a:bodyPr/>
                    <a:lstStyle/>
                    <a:p>
                      <a:pPr algn="ctr"/>
                      <a:r>
                        <a:rPr lang="en-CA" sz="1600" u="none" strike="noStrike" baseline="0" dirty="0" smtClean="0">
                          <a:solidFill>
                            <a:schemeClr val="tx1"/>
                          </a:solidFill>
                          <a:effectLst/>
                        </a:rPr>
                        <a:t>$10,600,000</a:t>
                      </a:r>
                      <a:endParaRPr lang="en-CA" sz="1600" u="none" strike="sngStrike" baseline="0" dirty="0">
                        <a:solidFill>
                          <a:schemeClr val="tx1"/>
                        </a:solidFill>
                        <a:effectLst/>
                        <a:latin typeface="Calibri" panose="020F0502020204030204" pitchFamily="34" charset="0"/>
                        <a:cs typeface="Times New Roman" panose="02020603050405020304" pitchFamily="18" charset="0"/>
                      </a:endParaRPr>
                    </a:p>
                  </a:txBody>
                  <a:tcPr marL="59013" marR="59013" marT="0" marB="0"/>
                </a:tc>
                <a:extLst>
                  <a:ext uri="{0D108BD9-81ED-4DB2-BD59-A6C34878D82A}">
                    <a16:rowId xmlns:a16="http://schemas.microsoft.com/office/drawing/2014/main" val="10003"/>
                  </a:ext>
                </a:extLst>
              </a:tr>
              <a:tr h="869445">
                <a:tc>
                  <a:txBody>
                    <a:bodyPr/>
                    <a:lstStyle/>
                    <a:p>
                      <a:pPr algn="l"/>
                      <a:r>
                        <a:rPr lang="en-CA" sz="1600" u="none" dirty="0">
                          <a:effectLst/>
                        </a:rPr>
                        <a:t>Transit </a:t>
                      </a:r>
                      <a:endParaRPr lang="en-CA" sz="1600" u="none" dirty="0">
                        <a:effectLst/>
                        <a:latin typeface="Calibri" panose="020F0502020204030204" pitchFamily="34" charset="0"/>
                        <a:cs typeface="Times New Roman" panose="02020603050405020304" pitchFamily="18" charset="0"/>
                      </a:endParaRPr>
                    </a:p>
                  </a:txBody>
                  <a:tcPr marL="59013" marR="59013" marT="0" marB="0"/>
                </a:tc>
                <a:tc>
                  <a:txBody>
                    <a:bodyPr/>
                    <a:lstStyle/>
                    <a:p>
                      <a:pPr marL="0" indent="0" algn="l">
                        <a:lnSpc>
                          <a:spcPct val="115000"/>
                        </a:lnSpc>
                        <a:spcAft>
                          <a:spcPts val="0"/>
                        </a:spcAft>
                      </a:pPr>
                      <a:r>
                        <a:rPr lang="en-CA" sz="1600" u="none" kern="800" dirty="0">
                          <a:effectLst/>
                        </a:rPr>
                        <a:t>Purchase one accessible cutaway bus to operate on the Highway 6 corridor and add one additional accessible </a:t>
                      </a:r>
                      <a:r>
                        <a:rPr lang="en-CA" sz="1600" u="none" kern="800" dirty="0" smtClean="0">
                          <a:effectLst/>
                        </a:rPr>
                        <a:t>mini-van </a:t>
                      </a:r>
                      <a:r>
                        <a:rPr lang="en-CA" sz="1600" u="none" kern="800" dirty="0">
                          <a:effectLst/>
                        </a:rPr>
                        <a:t>for the On Demand service (assumed 80% covered through Grant Funding)</a:t>
                      </a:r>
                      <a:r>
                        <a:rPr lang="en-CA" sz="1600" u="none" kern="800" baseline="30000" dirty="0">
                          <a:effectLst/>
                        </a:rPr>
                        <a:t> </a:t>
                      </a:r>
                      <a:endParaRPr lang="en-CA" sz="1600" u="none" kern="800" dirty="0">
                        <a:effectLst/>
                        <a:latin typeface="Calibri" panose="020F0502020204030204" pitchFamily="34" charset="0"/>
                        <a:ea typeface="Calibri" panose="020F0502020204030204" pitchFamily="34" charset="0"/>
                        <a:cs typeface="Times New Roman" panose="02020603050405020304" pitchFamily="18" charset="0"/>
                      </a:endParaRPr>
                    </a:p>
                  </a:txBody>
                  <a:tcPr marL="59013" marR="59013" marT="0" marB="0"/>
                </a:tc>
                <a:tc>
                  <a:txBody>
                    <a:bodyPr/>
                    <a:lstStyle/>
                    <a:p>
                      <a:pPr algn="ctr"/>
                      <a:r>
                        <a:rPr lang="en-CA" sz="1600" u="none" dirty="0">
                          <a:solidFill>
                            <a:schemeClr val="tx1"/>
                          </a:solidFill>
                          <a:effectLst/>
                        </a:rPr>
                        <a:t>$42,000</a:t>
                      </a:r>
                      <a:endParaRPr lang="en-CA" sz="1600" u="none" dirty="0">
                        <a:solidFill>
                          <a:schemeClr val="tx1"/>
                        </a:solidFill>
                        <a:effectLst/>
                        <a:latin typeface="Calibri" panose="020F0502020204030204" pitchFamily="34" charset="0"/>
                        <a:cs typeface="Times New Roman" panose="02020603050405020304" pitchFamily="18" charset="0"/>
                      </a:endParaRPr>
                    </a:p>
                  </a:txBody>
                  <a:tcPr marL="59013" marR="59013" marT="0" marB="0"/>
                </a:tc>
                <a:extLst>
                  <a:ext uri="{0D108BD9-81ED-4DB2-BD59-A6C34878D82A}">
                    <a16:rowId xmlns:a16="http://schemas.microsoft.com/office/drawing/2014/main" val="10004"/>
                  </a:ext>
                </a:extLst>
              </a:tr>
              <a:tr h="571650">
                <a:tc>
                  <a:txBody>
                    <a:bodyPr/>
                    <a:lstStyle/>
                    <a:p>
                      <a:pPr algn="l"/>
                      <a:r>
                        <a:rPr lang="en-CA" sz="1600" u="none" dirty="0">
                          <a:effectLst/>
                        </a:rPr>
                        <a:t>Planning Studies</a:t>
                      </a:r>
                      <a:endParaRPr lang="en-CA" sz="1600" u="none" dirty="0">
                        <a:effectLst/>
                        <a:latin typeface="Calibri" panose="020F0502020204030204" pitchFamily="34" charset="0"/>
                        <a:cs typeface="Times New Roman" panose="02020603050405020304" pitchFamily="18" charset="0"/>
                      </a:endParaRPr>
                    </a:p>
                  </a:txBody>
                  <a:tcPr marL="59013" marR="59013" marT="0" marB="0"/>
                </a:tc>
                <a:tc>
                  <a:txBody>
                    <a:bodyPr/>
                    <a:lstStyle/>
                    <a:p>
                      <a:pPr marL="342900" lvl="0" indent="-342900" algn="l">
                        <a:buFont typeface="+mj-lt"/>
                        <a:buAutoNum type="arabicPeriod"/>
                      </a:pPr>
                      <a:r>
                        <a:rPr lang="en-CA" sz="1600" u="none" dirty="0">
                          <a:effectLst/>
                        </a:rPr>
                        <a:t>Feasibility </a:t>
                      </a:r>
                      <a:r>
                        <a:rPr lang="en-CA" sz="1600" u="none" dirty="0" smtClean="0">
                          <a:effectLst/>
                        </a:rPr>
                        <a:t>Study </a:t>
                      </a:r>
                      <a:r>
                        <a:rPr lang="en-CA" sz="1600" u="none" dirty="0">
                          <a:effectLst/>
                        </a:rPr>
                        <a:t>($100,000)</a:t>
                      </a:r>
                    </a:p>
                    <a:p>
                      <a:pPr marL="342900" lvl="0" indent="-342900" algn="l">
                        <a:buFont typeface="+mj-lt"/>
                        <a:buAutoNum type="arabicPeriod"/>
                      </a:pPr>
                      <a:r>
                        <a:rPr lang="en-CA" sz="1600" u="none" dirty="0">
                          <a:effectLst/>
                        </a:rPr>
                        <a:t>Wellington Road 7 EA ($500,000)</a:t>
                      </a:r>
                      <a:endParaRPr lang="en-CA" sz="1600" u="none" dirty="0">
                        <a:effectLst/>
                        <a:latin typeface="Calibri" panose="020F0502020204030204" pitchFamily="34" charset="0"/>
                        <a:cs typeface="Times New Roman" panose="02020603050405020304" pitchFamily="18" charset="0"/>
                      </a:endParaRPr>
                    </a:p>
                  </a:txBody>
                  <a:tcPr marL="59013" marR="59013" marT="0" marB="0"/>
                </a:tc>
                <a:tc>
                  <a:txBody>
                    <a:bodyPr/>
                    <a:lstStyle/>
                    <a:p>
                      <a:pPr algn="ctr"/>
                      <a:r>
                        <a:rPr lang="en-CA" sz="1600" u="none" dirty="0">
                          <a:solidFill>
                            <a:schemeClr val="tx1"/>
                          </a:solidFill>
                          <a:effectLst/>
                        </a:rPr>
                        <a:t>$600,000</a:t>
                      </a:r>
                      <a:endParaRPr lang="en-CA" sz="1600" u="none" dirty="0">
                        <a:solidFill>
                          <a:schemeClr val="tx1"/>
                        </a:solidFill>
                        <a:effectLst/>
                        <a:latin typeface="Calibri" panose="020F0502020204030204" pitchFamily="34" charset="0"/>
                        <a:cs typeface="Times New Roman" panose="02020603050405020304" pitchFamily="18" charset="0"/>
                      </a:endParaRPr>
                    </a:p>
                  </a:txBody>
                  <a:tcPr marL="59013" marR="59013" marT="0" marB="0"/>
                </a:tc>
                <a:extLst>
                  <a:ext uri="{0D108BD9-81ED-4DB2-BD59-A6C34878D82A}">
                    <a16:rowId xmlns:a16="http://schemas.microsoft.com/office/drawing/2014/main" val="10005"/>
                  </a:ext>
                </a:extLst>
              </a:tr>
              <a:tr h="254863">
                <a:tc>
                  <a:txBody>
                    <a:bodyPr/>
                    <a:lstStyle/>
                    <a:p>
                      <a:pPr algn="l"/>
                      <a:r>
                        <a:rPr lang="en-CA" sz="1600" b="1" u="none" dirty="0">
                          <a:effectLst/>
                        </a:rPr>
                        <a:t>Total</a:t>
                      </a:r>
                      <a:endParaRPr lang="en-CA" sz="1600" b="1" u="none" dirty="0">
                        <a:effectLst/>
                        <a:latin typeface="Calibri" panose="020F0502020204030204" pitchFamily="34" charset="0"/>
                        <a:cs typeface="Times New Roman" panose="02020603050405020304" pitchFamily="18" charset="0"/>
                      </a:endParaRPr>
                    </a:p>
                  </a:txBody>
                  <a:tcPr marL="59013" marR="59013" marT="0" marB="0"/>
                </a:tc>
                <a:tc>
                  <a:txBody>
                    <a:bodyPr/>
                    <a:lstStyle/>
                    <a:p>
                      <a:pPr marL="228600" indent="-228600" algn="l">
                        <a:lnSpc>
                          <a:spcPct val="115000"/>
                        </a:lnSpc>
                        <a:spcAft>
                          <a:spcPts val="0"/>
                        </a:spcAft>
                      </a:pPr>
                      <a:r>
                        <a:rPr lang="en-CA" sz="1600" b="1" u="none" kern="800" dirty="0">
                          <a:effectLst/>
                        </a:rPr>
                        <a:t>Estimated total of mid-term costs</a:t>
                      </a:r>
                      <a:endParaRPr lang="en-CA" sz="1600" b="1" u="none" kern="800" dirty="0">
                        <a:effectLst/>
                        <a:latin typeface="Calibri" panose="020F0502020204030204" pitchFamily="34" charset="0"/>
                        <a:ea typeface="Calibri" panose="020F0502020204030204" pitchFamily="34" charset="0"/>
                        <a:cs typeface="Times New Roman" panose="02020603050405020304" pitchFamily="18" charset="0"/>
                      </a:endParaRPr>
                    </a:p>
                  </a:txBody>
                  <a:tcPr marL="59013" marR="59013" marT="0" marB="0"/>
                </a:tc>
                <a:tc>
                  <a:txBody>
                    <a:bodyPr/>
                    <a:lstStyle/>
                    <a:p>
                      <a:pPr algn="ctr"/>
                      <a:r>
                        <a:rPr lang="en-CA" sz="1600" b="1" u="none" dirty="0" smtClean="0">
                          <a:solidFill>
                            <a:schemeClr val="tx1"/>
                          </a:solidFill>
                          <a:effectLst/>
                        </a:rPr>
                        <a:t>$</a:t>
                      </a:r>
                      <a:r>
                        <a:rPr lang="en-CA" sz="1600" b="1" u="none" strike="noStrike" baseline="0" dirty="0" smtClean="0">
                          <a:solidFill>
                            <a:schemeClr val="tx1"/>
                          </a:solidFill>
                          <a:effectLst/>
                        </a:rPr>
                        <a:t>28,742,000</a:t>
                      </a:r>
                      <a:endParaRPr lang="en-CA" sz="1600" b="1" u="none" strike="sngStrike" baseline="0" dirty="0">
                        <a:solidFill>
                          <a:schemeClr val="tx1"/>
                        </a:solidFill>
                        <a:effectLst/>
                        <a:latin typeface="Calibri" panose="020F0502020204030204" pitchFamily="34" charset="0"/>
                        <a:cs typeface="Times New Roman" panose="02020603050405020304" pitchFamily="18" charset="0"/>
                      </a:endParaRPr>
                    </a:p>
                  </a:txBody>
                  <a:tcPr marL="59013" marR="59013" marT="0" marB="0"/>
                </a:tc>
                <a:extLst>
                  <a:ext uri="{0D108BD9-81ED-4DB2-BD59-A6C34878D82A}">
                    <a16:rowId xmlns:a16="http://schemas.microsoft.com/office/drawing/2014/main" val="10006"/>
                  </a:ext>
                </a:extLst>
              </a:tr>
            </a:tbl>
          </a:graphicData>
        </a:graphic>
      </p:graphicFrame>
      <p:pic>
        <p:nvPicPr>
          <p:cNvPr id="7" name="Google Shape;302;p17" descr="Roads - Wellington County"/>
          <p:cNvPicPr preferRelativeResize="0"/>
          <p:nvPr/>
        </p:nvPicPr>
        <p:blipFill rotWithShape="1">
          <a:blip r:embed="rId3">
            <a:alphaModFix/>
          </a:blip>
          <a:srcRect/>
          <a:stretch/>
        </p:blipFill>
        <p:spPr>
          <a:xfrm>
            <a:off x="10399280" y="6187679"/>
            <a:ext cx="606946" cy="635508"/>
          </a:xfrm>
          <a:prstGeom prst="rect">
            <a:avLst/>
          </a:prstGeom>
          <a:noFill/>
          <a:ln>
            <a:noFill/>
          </a:ln>
        </p:spPr>
      </p:pic>
      <p:sp>
        <p:nvSpPr>
          <p:cNvPr id="8" name="Rectangle 1"/>
          <p:cNvSpPr>
            <a:spLocks noChangeArrowheads="1"/>
          </p:cNvSpPr>
          <p:nvPr/>
        </p:nvSpPr>
        <p:spPr bwMode="auto">
          <a:xfrm>
            <a:off x="597230" y="4483258"/>
            <a:ext cx="1135380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ja-JP" sz="1100" b="0" i="1" u="none" strike="noStrike" cap="none" normalizeH="0" baseline="30000" dirty="0">
                <a:ln>
                  <a:noFill/>
                </a:ln>
                <a:solidFill>
                  <a:schemeClr val="tx1"/>
                </a:solidFill>
                <a:effectLst/>
                <a:ea typeface="Calibri" panose="020F0502020204030204" pitchFamily="34" charset="0"/>
                <a:cs typeface="Times New Roman" panose="02020603050405020304" pitchFamily="18" charset="0"/>
              </a:rPr>
              <a:t>1</a:t>
            </a:r>
            <a:r>
              <a:rPr kumimoji="0" lang="en-CA" altLang="ja-JP" sz="1100" b="0" i="1"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Assumed an average of $1.92 million in capital costs per year for intersection improvements </a:t>
            </a:r>
            <a:r>
              <a:rPr kumimoji="0" lang="en-CA" altLang="ja-JP" sz="1100" b="0" i="1" u="none" strike="noStrike" cap="none" normalizeH="0" baseline="0" dirty="0" smtClean="0">
                <a:ln>
                  <a:noFill/>
                </a:ln>
                <a:solidFill>
                  <a:schemeClr val="tx1"/>
                </a:solidFill>
                <a:effectLst/>
                <a:ea typeface="Calibri" panose="020F0502020204030204" pitchFamily="34" charset="0"/>
                <a:cs typeface="Times New Roman" panose="02020603050405020304" pitchFamily="18" charset="0"/>
              </a:rPr>
              <a:t>, </a:t>
            </a:r>
            <a:r>
              <a:rPr kumimoji="0" lang="en-CA" altLang="ja-JP" sz="1100" b="0" i="1"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and $200,000 per year for speed management </a:t>
            </a:r>
            <a:r>
              <a:rPr kumimoji="0" lang="en-CA" altLang="ja-JP" sz="1100" b="0" i="1" u="none" strike="noStrike" cap="none" normalizeH="0" baseline="0" dirty="0" smtClean="0">
                <a:ln>
                  <a:noFill/>
                </a:ln>
                <a:solidFill>
                  <a:schemeClr val="tx1"/>
                </a:solidFill>
                <a:effectLst/>
                <a:ea typeface="Calibri" panose="020F0502020204030204" pitchFamily="34" charset="0"/>
                <a:cs typeface="Times New Roman" panose="02020603050405020304" pitchFamily="18" charset="0"/>
              </a:rPr>
              <a:t>improvements.</a:t>
            </a:r>
            <a:endParaRPr kumimoji="0" lang="en-CA" altLang="ja-JP" sz="1100" b="0" i="1" u="none" strike="noStrike" cap="none" normalizeH="0" baseline="30000" dirty="0">
              <a:ln>
                <a:noFill/>
              </a:ln>
              <a:solidFill>
                <a:schemeClr val="tx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266045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302;p17" descr="Roads - Wellington County"/>
          <p:cNvPicPr preferRelativeResize="0"/>
          <p:nvPr/>
        </p:nvPicPr>
        <p:blipFill rotWithShape="1">
          <a:blip r:embed="rId3">
            <a:alphaModFix/>
          </a:blip>
          <a:srcRect/>
          <a:stretch/>
        </p:blipFill>
        <p:spPr>
          <a:xfrm>
            <a:off x="10399280" y="6187679"/>
            <a:ext cx="606946" cy="635508"/>
          </a:xfrm>
          <a:prstGeom prst="rect">
            <a:avLst/>
          </a:prstGeom>
          <a:noFill/>
          <a:ln>
            <a:noFill/>
          </a:ln>
        </p:spPr>
      </p:pic>
      <p:graphicFrame>
        <p:nvGraphicFramePr>
          <p:cNvPr id="5" name="Table 4"/>
          <p:cNvGraphicFramePr>
            <a:graphicFrameLocks noGrp="1"/>
          </p:cNvGraphicFramePr>
          <p:nvPr>
            <p:extLst>
              <p:ext uri="{D42A27DB-BD31-4B8C-83A1-F6EECF244321}">
                <p14:modId xmlns:p14="http://schemas.microsoft.com/office/powerpoint/2010/main" val="4001279332"/>
              </p:ext>
            </p:extLst>
          </p:nvPr>
        </p:nvGraphicFramePr>
        <p:xfrm>
          <a:off x="402337" y="1108947"/>
          <a:ext cx="11248644" cy="5253125"/>
        </p:xfrm>
        <a:graphic>
          <a:graphicData uri="http://schemas.openxmlformats.org/drawingml/2006/table">
            <a:tbl>
              <a:tblPr firstRow="1" firstCol="1" bandRow="1">
                <a:tableStyleId>{5C22544A-7EE6-4342-B048-85BDC9FD1C3A}</a:tableStyleId>
              </a:tblPr>
              <a:tblGrid>
                <a:gridCol w="2392069">
                  <a:extLst>
                    <a:ext uri="{9D8B030D-6E8A-4147-A177-3AD203B41FA5}">
                      <a16:colId xmlns:a16="http://schemas.microsoft.com/office/drawing/2014/main" val="20000"/>
                    </a:ext>
                  </a:extLst>
                </a:gridCol>
                <a:gridCol w="6678778">
                  <a:extLst>
                    <a:ext uri="{9D8B030D-6E8A-4147-A177-3AD203B41FA5}">
                      <a16:colId xmlns:a16="http://schemas.microsoft.com/office/drawing/2014/main" val="20001"/>
                    </a:ext>
                  </a:extLst>
                </a:gridCol>
                <a:gridCol w="2177797">
                  <a:extLst>
                    <a:ext uri="{9D8B030D-6E8A-4147-A177-3AD203B41FA5}">
                      <a16:colId xmlns:a16="http://schemas.microsoft.com/office/drawing/2014/main" val="20002"/>
                    </a:ext>
                  </a:extLst>
                </a:gridCol>
              </a:tblGrid>
              <a:tr h="224923">
                <a:tc>
                  <a:txBody>
                    <a:bodyPr/>
                    <a:lstStyle/>
                    <a:p>
                      <a:pPr algn="ctr"/>
                      <a:r>
                        <a:rPr lang="en-CA" sz="1600" u="none" dirty="0">
                          <a:effectLst/>
                        </a:rPr>
                        <a:t>Project</a:t>
                      </a:r>
                      <a:endParaRPr lang="en-CA" sz="1600" u="none" dirty="0">
                        <a:effectLst/>
                        <a:latin typeface="Calibri" panose="020F0502020204030204" pitchFamily="34" charset="0"/>
                        <a:cs typeface="Times New Roman" panose="02020603050405020304" pitchFamily="18" charset="0"/>
                      </a:endParaRPr>
                    </a:p>
                  </a:txBody>
                  <a:tcPr marL="68580" marR="68580" marT="0" marB="0" anchor="ctr"/>
                </a:tc>
                <a:tc>
                  <a:txBody>
                    <a:bodyPr/>
                    <a:lstStyle/>
                    <a:p>
                      <a:pPr algn="ctr"/>
                      <a:r>
                        <a:rPr lang="en-CA" sz="1600" u="none">
                          <a:effectLst/>
                        </a:rPr>
                        <a:t>Description</a:t>
                      </a:r>
                      <a:endParaRPr lang="en-CA" sz="1600" u="none">
                        <a:effectLst/>
                        <a:latin typeface="Calibri" panose="020F0502020204030204" pitchFamily="34" charset="0"/>
                        <a:cs typeface="Times New Roman" panose="02020603050405020304" pitchFamily="18" charset="0"/>
                      </a:endParaRPr>
                    </a:p>
                  </a:txBody>
                  <a:tcPr marL="68580" marR="68580" marT="0" marB="0" anchor="ctr"/>
                </a:tc>
                <a:tc>
                  <a:txBody>
                    <a:bodyPr/>
                    <a:lstStyle/>
                    <a:p>
                      <a:pPr algn="ctr"/>
                      <a:r>
                        <a:rPr lang="en-CA" sz="1600" u="none">
                          <a:effectLst/>
                        </a:rPr>
                        <a:t>Costs</a:t>
                      </a:r>
                      <a:endParaRPr lang="en-CA" sz="1600" u="none">
                        <a:effectLst/>
                        <a:latin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571111">
                <a:tc>
                  <a:txBody>
                    <a:bodyPr/>
                    <a:lstStyle/>
                    <a:p>
                      <a:pPr algn="l"/>
                      <a:r>
                        <a:rPr lang="en-CA" sz="1600" u="none">
                          <a:effectLst/>
                        </a:rPr>
                        <a:t>Wellington Road 7</a:t>
                      </a:r>
                      <a:endParaRPr lang="en-CA" sz="1600" u="none">
                        <a:effectLst/>
                        <a:latin typeface="Calibri" panose="020F0502020204030204" pitchFamily="34" charset="0"/>
                        <a:cs typeface="Times New Roman" panose="02020603050405020304" pitchFamily="18" charset="0"/>
                      </a:endParaRPr>
                    </a:p>
                  </a:txBody>
                  <a:tcPr marL="68580" marR="68580" marT="0" marB="0"/>
                </a:tc>
                <a:tc>
                  <a:txBody>
                    <a:bodyPr/>
                    <a:lstStyle/>
                    <a:p>
                      <a:pPr algn="l"/>
                      <a:r>
                        <a:rPr lang="en-CA" sz="1600" u="none" dirty="0">
                          <a:effectLst/>
                        </a:rPr>
                        <a:t>Expand Infrastructure between Salem and the Highway 6 Junction (total of 15.9 km of widening, intersection improvements and bridge replacement)</a:t>
                      </a:r>
                      <a:endParaRPr lang="en-CA" sz="1600" u="none" dirty="0">
                        <a:effectLst/>
                        <a:latin typeface="Calibri" panose="020F0502020204030204" pitchFamily="34" charset="0"/>
                        <a:cs typeface="Times New Roman" panose="02020603050405020304" pitchFamily="18" charset="0"/>
                      </a:endParaRPr>
                    </a:p>
                  </a:txBody>
                  <a:tcPr marL="68580" marR="68580" marT="0" marB="0"/>
                </a:tc>
                <a:tc>
                  <a:txBody>
                    <a:bodyPr/>
                    <a:lstStyle/>
                    <a:p>
                      <a:pPr algn="ctr"/>
                      <a:r>
                        <a:rPr lang="en-CA" sz="1600" u="none" dirty="0">
                          <a:effectLst/>
                        </a:rPr>
                        <a:t>$77,800,000</a:t>
                      </a:r>
                      <a:endParaRPr lang="en-CA" sz="1600" u="none" dirty="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367293">
                <a:tc>
                  <a:txBody>
                    <a:bodyPr/>
                    <a:lstStyle/>
                    <a:p>
                      <a:pPr algn="l"/>
                      <a:r>
                        <a:rPr lang="en-CA" sz="1600" u="none" dirty="0">
                          <a:effectLst/>
                        </a:rPr>
                        <a:t>Wellington Road 21</a:t>
                      </a:r>
                      <a:endParaRPr lang="en-CA" sz="1600" u="none" dirty="0">
                        <a:effectLst/>
                        <a:latin typeface="Calibri" panose="020F0502020204030204" pitchFamily="34" charset="0"/>
                        <a:cs typeface="Times New Roman" panose="02020603050405020304" pitchFamily="18" charset="0"/>
                      </a:endParaRPr>
                    </a:p>
                  </a:txBody>
                  <a:tcPr marL="68580" marR="68580" marT="0" marB="0"/>
                </a:tc>
                <a:tc>
                  <a:txBody>
                    <a:bodyPr/>
                    <a:lstStyle/>
                    <a:p>
                      <a:pPr algn="l"/>
                      <a:r>
                        <a:rPr lang="en-CA" sz="1600" u="none" dirty="0">
                          <a:effectLst/>
                        </a:rPr>
                        <a:t>TSM between WR 7 (</a:t>
                      </a:r>
                      <a:r>
                        <a:rPr lang="en-CA" sz="1600" u="none" dirty="0" err="1">
                          <a:effectLst/>
                        </a:rPr>
                        <a:t>Elora</a:t>
                      </a:r>
                      <a:r>
                        <a:rPr lang="en-CA" sz="1600" u="none" dirty="0">
                          <a:effectLst/>
                        </a:rPr>
                        <a:t>) and Region of Waterloo</a:t>
                      </a:r>
                      <a:endParaRPr lang="en-CA" sz="1600" u="none" dirty="0">
                        <a:effectLst/>
                        <a:latin typeface="Calibri" panose="020F0502020204030204" pitchFamily="34" charset="0"/>
                        <a:cs typeface="Times New Roman" panose="02020603050405020304" pitchFamily="18" charset="0"/>
                      </a:endParaRPr>
                    </a:p>
                  </a:txBody>
                  <a:tcPr marL="68580" marR="68580" marT="0" marB="0"/>
                </a:tc>
                <a:tc>
                  <a:txBody>
                    <a:bodyPr/>
                    <a:lstStyle/>
                    <a:p>
                      <a:pPr algn="ctr"/>
                      <a:r>
                        <a:rPr lang="en-CA" sz="1600" u="none">
                          <a:effectLst/>
                        </a:rPr>
                        <a:t>$3,700,000</a:t>
                      </a:r>
                      <a:endParaRPr lang="en-CA" sz="1600" u="none">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342900">
                <a:tc>
                  <a:txBody>
                    <a:bodyPr/>
                    <a:lstStyle/>
                    <a:p>
                      <a:pPr algn="l"/>
                      <a:r>
                        <a:rPr lang="en-CA" sz="1600" u="none">
                          <a:solidFill>
                            <a:schemeClr val="bg1"/>
                          </a:solidFill>
                          <a:effectLst/>
                        </a:rPr>
                        <a:t>Wellington Road 32</a:t>
                      </a:r>
                      <a:endParaRPr lang="en-CA" sz="1600" u="none">
                        <a:solidFill>
                          <a:schemeClr val="bg1"/>
                        </a:solidFill>
                        <a:effectLst/>
                        <a:latin typeface="Calibri" panose="020F0502020204030204" pitchFamily="34" charset="0"/>
                        <a:cs typeface="Times New Roman" panose="02020603050405020304" pitchFamily="18" charset="0"/>
                      </a:endParaRPr>
                    </a:p>
                  </a:txBody>
                  <a:tcPr marL="68580" marR="68580" marT="0" marB="0"/>
                </a:tc>
                <a:tc>
                  <a:txBody>
                    <a:bodyPr/>
                    <a:lstStyle/>
                    <a:p>
                      <a:pPr algn="l"/>
                      <a:r>
                        <a:rPr lang="en-CA" sz="1600" u="none" dirty="0">
                          <a:effectLst/>
                        </a:rPr>
                        <a:t>TSM between WR 7 (Elora) and Region of Waterloo</a:t>
                      </a:r>
                      <a:endParaRPr lang="en-CA" sz="1600" u="none" dirty="0">
                        <a:effectLst/>
                        <a:latin typeface="Calibri" panose="020F0502020204030204" pitchFamily="34" charset="0"/>
                        <a:cs typeface="Times New Roman" panose="02020603050405020304" pitchFamily="18" charset="0"/>
                      </a:endParaRPr>
                    </a:p>
                  </a:txBody>
                  <a:tcPr marL="68580" marR="68580" marT="0" marB="0"/>
                </a:tc>
                <a:tc>
                  <a:txBody>
                    <a:bodyPr/>
                    <a:lstStyle/>
                    <a:p>
                      <a:pPr algn="ctr"/>
                      <a:r>
                        <a:rPr lang="en-CA" sz="1600" u="none" dirty="0">
                          <a:effectLst/>
                        </a:rPr>
                        <a:t>$2,800,000</a:t>
                      </a:r>
                      <a:endParaRPr lang="en-CA" sz="1600" u="none" dirty="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511445">
                <a:tc>
                  <a:txBody>
                    <a:bodyPr/>
                    <a:lstStyle/>
                    <a:p>
                      <a:pPr algn="l"/>
                      <a:r>
                        <a:rPr lang="en-CA" sz="1600" u="none" dirty="0">
                          <a:solidFill>
                            <a:schemeClr val="bg1"/>
                          </a:solidFill>
                          <a:effectLst/>
                        </a:rPr>
                        <a:t>Wellington Road 46</a:t>
                      </a:r>
                      <a:endParaRPr lang="en-CA" sz="1600" u="none" dirty="0">
                        <a:solidFill>
                          <a:schemeClr val="bg1"/>
                        </a:solidFill>
                        <a:effectLst/>
                        <a:latin typeface="Calibri" panose="020F0502020204030204" pitchFamily="34" charset="0"/>
                        <a:cs typeface="Times New Roman" panose="02020603050405020304" pitchFamily="18" charset="0"/>
                      </a:endParaRPr>
                    </a:p>
                  </a:txBody>
                  <a:tcPr marL="59013" marR="59013" marT="0" marB="0"/>
                </a:tc>
                <a:tc>
                  <a:txBody>
                    <a:bodyPr/>
                    <a:lstStyle/>
                    <a:p>
                      <a:pPr algn="l"/>
                      <a:r>
                        <a:rPr lang="en-CA" sz="1600" u="none" dirty="0">
                          <a:solidFill>
                            <a:schemeClr val="tx1"/>
                          </a:solidFill>
                          <a:effectLst/>
                        </a:rPr>
                        <a:t>Expand Infrastructure between </a:t>
                      </a:r>
                      <a:r>
                        <a:rPr lang="en-CA" sz="1600" u="none" dirty="0" err="1">
                          <a:solidFill>
                            <a:schemeClr val="tx1"/>
                          </a:solidFill>
                          <a:effectLst/>
                        </a:rPr>
                        <a:t>Maltby</a:t>
                      </a:r>
                      <a:r>
                        <a:rPr lang="en-CA" sz="1600" u="none" dirty="0">
                          <a:solidFill>
                            <a:schemeClr val="tx1"/>
                          </a:solidFill>
                          <a:effectLst/>
                        </a:rPr>
                        <a:t> Road and WR 34 (total of 2.1 km of widening and addition of paved shoulders and auxiliary lanes)</a:t>
                      </a:r>
                      <a:endParaRPr lang="en-CA" sz="1600" u="none" dirty="0">
                        <a:solidFill>
                          <a:schemeClr val="tx1"/>
                        </a:solidFill>
                        <a:effectLst/>
                        <a:latin typeface="Calibri" panose="020F0502020204030204" pitchFamily="34" charset="0"/>
                        <a:cs typeface="Times New Roman" panose="02020603050405020304" pitchFamily="18" charset="0"/>
                      </a:endParaRPr>
                    </a:p>
                  </a:txBody>
                  <a:tcPr marL="59013" marR="59013" marT="0" marB="0"/>
                </a:tc>
                <a:tc>
                  <a:txBody>
                    <a:bodyPr/>
                    <a:lstStyle/>
                    <a:p>
                      <a:pPr algn="ctr"/>
                      <a:r>
                        <a:rPr lang="en-CA" sz="1600" u="none" dirty="0">
                          <a:solidFill>
                            <a:schemeClr val="tx1"/>
                          </a:solidFill>
                          <a:effectLst/>
                        </a:rPr>
                        <a:t>$9,800,000</a:t>
                      </a:r>
                      <a:endParaRPr lang="en-CA" sz="1600" u="none" dirty="0">
                        <a:solidFill>
                          <a:schemeClr val="tx1"/>
                        </a:solidFill>
                        <a:effectLst/>
                        <a:latin typeface="Calibri" panose="020F0502020204030204" pitchFamily="34" charset="0"/>
                        <a:cs typeface="Times New Roman" panose="02020603050405020304" pitchFamily="18" charset="0"/>
                      </a:endParaRPr>
                    </a:p>
                  </a:txBody>
                  <a:tcPr marL="59013" marR="59013" marT="0" marB="0"/>
                </a:tc>
                <a:extLst>
                  <a:ext uri="{0D108BD9-81ED-4DB2-BD59-A6C34878D82A}">
                    <a16:rowId xmlns:a16="http://schemas.microsoft.com/office/drawing/2014/main" val="10010"/>
                  </a:ext>
                </a:extLst>
              </a:tr>
              <a:tr h="511445">
                <a:tc>
                  <a:txBody>
                    <a:bodyPr/>
                    <a:lstStyle/>
                    <a:p>
                      <a:pPr algn="l"/>
                      <a:r>
                        <a:rPr lang="en-CA" sz="1600" u="none" dirty="0">
                          <a:effectLst/>
                        </a:rPr>
                        <a:t>Wellington Road 86</a:t>
                      </a:r>
                      <a:endParaRPr lang="en-CA" sz="1600" u="none" dirty="0">
                        <a:effectLst/>
                        <a:latin typeface="Calibri" panose="020F0502020204030204" pitchFamily="34" charset="0"/>
                        <a:cs typeface="Times New Roman" panose="02020603050405020304" pitchFamily="18" charset="0"/>
                      </a:endParaRPr>
                    </a:p>
                  </a:txBody>
                  <a:tcPr marL="68580" marR="68580" marT="0" marB="0"/>
                </a:tc>
                <a:tc>
                  <a:txBody>
                    <a:bodyPr/>
                    <a:lstStyle/>
                    <a:p>
                      <a:pPr algn="l"/>
                      <a:r>
                        <a:rPr lang="en-CA" sz="1600" u="none" dirty="0">
                          <a:effectLst/>
                        </a:rPr>
                        <a:t>TSM between WR 10 and WR 85</a:t>
                      </a:r>
                    </a:p>
                    <a:p>
                      <a:pPr algn="l"/>
                      <a:r>
                        <a:rPr lang="en-CA" sz="1600" u="none" dirty="0">
                          <a:effectLst/>
                        </a:rPr>
                        <a:t>(addition of 18.8 km of paved shoulders and intersection improvements)</a:t>
                      </a:r>
                      <a:endParaRPr lang="en-CA" sz="1600" u="none" dirty="0">
                        <a:effectLst/>
                        <a:latin typeface="Calibri" panose="020F0502020204030204" pitchFamily="34" charset="0"/>
                        <a:cs typeface="Times New Roman" panose="02020603050405020304" pitchFamily="18" charset="0"/>
                      </a:endParaRPr>
                    </a:p>
                  </a:txBody>
                  <a:tcPr marL="68580" marR="68580" marT="0" marB="0"/>
                </a:tc>
                <a:tc>
                  <a:txBody>
                    <a:bodyPr/>
                    <a:lstStyle/>
                    <a:p>
                      <a:pPr algn="ctr"/>
                      <a:r>
                        <a:rPr lang="en-CA" sz="1600" u="none" dirty="0">
                          <a:effectLst/>
                        </a:rPr>
                        <a:t>$8,800,000</a:t>
                      </a:r>
                      <a:endParaRPr lang="en-CA" sz="1600" u="none" dirty="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610599">
                <a:tc>
                  <a:txBody>
                    <a:bodyPr/>
                    <a:lstStyle/>
                    <a:p>
                      <a:pPr algn="l"/>
                      <a:r>
                        <a:rPr lang="en-CA" sz="1600" u="none">
                          <a:effectLst/>
                        </a:rPr>
                        <a:t>Operational Improvements</a:t>
                      </a:r>
                      <a:endParaRPr lang="en-CA" sz="1600" u="none">
                        <a:effectLst/>
                        <a:latin typeface="Calibri" panose="020F0502020204030204" pitchFamily="34" charset="0"/>
                        <a:cs typeface="Times New Roman" panose="02020603050405020304" pitchFamily="18" charset="0"/>
                      </a:endParaRPr>
                    </a:p>
                  </a:txBody>
                  <a:tcPr marL="68580" marR="68580" marT="0" marB="0"/>
                </a:tc>
                <a:tc>
                  <a:txBody>
                    <a:bodyPr/>
                    <a:lstStyle/>
                    <a:p>
                      <a:pPr marL="0" indent="0" algn="l">
                        <a:lnSpc>
                          <a:spcPct val="115000"/>
                        </a:lnSpc>
                        <a:spcAft>
                          <a:spcPts val="0"/>
                        </a:spcAft>
                      </a:pPr>
                      <a:r>
                        <a:rPr lang="en-CA" sz="1600" u="none" kern="800" dirty="0">
                          <a:effectLst/>
                        </a:rPr>
                        <a:t>Annual project expense for Intersection improvements and speed management initiatives</a:t>
                      </a:r>
                      <a:r>
                        <a:rPr lang="en-CA" sz="1600" u="none" kern="800" baseline="30000" dirty="0">
                          <a:effectLst/>
                        </a:rPr>
                        <a:t>1</a:t>
                      </a:r>
                      <a:endParaRPr lang="en-CA" sz="1600" u="none" kern="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n-CA" sz="1600" u="none">
                          <a:effectLst/>
                        </a:rPr>
                        <a:t>$2,000,000</a:t>
                      </a:r>
                      <a:endParaRPr lang="en-CA" sz="1600" u="none">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622308">
                <a:tc>
                  <a:txBody>
                    <a:bodyPr/>
                    <a:lstStyle/>
                    <a:p>
                      <a:pPr algn="l"/>
                      <a:r>
                        <a:rPr lang="en-CA" sz="1600" u="none">
                          <a:effectLst/>
                        </a:rPr>
                        <a:t>Transit</a:t>
                      </a:r>
                      <a:endParaRPr lang="en-CA" sz="1600" u="none">
                        <a:effectLst/>
                        <a:latin typeface="Calibri" panose="020F0502020204030204" pitchFamily="34" charset="0"/>
                        <a:cs typeface="Times New Roman" panose="02020603050405020304" pitchFamily="18" charset="0"/>
                      </a:endParaRPr>
                    </a:p>
                  </a:txBody>
                  <a:tcPr marL="68580" marR="68580" marT="0" marB="0"/>
                </a:tc>
                <a:tc>
                  <a:txBody>
                    <a:bodyPr/>
                    <a:lstStyle/>
                    <a:p>
                      <a:pPr marL="0" indent="0" algn="l">
                        <a:lnSpc>
                          <a:spcPct val="115000"/>
                        </a:lnSpc>
                        <a:spcAft>
                          <a:spcPts val="0"/>
                        </a:spcAft>
                      </a:pPr>
                      <a:r>
                        <a:rPr lang="en-CA" sz="1600" u="none" kern="800" dirty="0">
                          <a:effectLst/>
                        </a:rPr>
                        <a:t>Purchase one to two additional accessible mini-vans for the On Demand service (assumed 80% covered through Grant Funding)</a:t>
                      </a:r>
                      <a:r>
                        <a:rPr lang="en-CA" sz="1600" u="none" kern="800" baseline="30000" dirty="0">
                          <a:effectLst/>
                        </a:rPr>
                        <a:t> </a:t>
                      </a:r>
                      <a:endParaRPr lang="en-CA" sz="1600" u="none" kern="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n-CA" sz="1600" u="none" dirty="0">
                          <a:effectLst/>
                        </a:rPr>
                        <a:t>$24,000</a:t>
                      </a:r>
                      <a:r>
                        <a:rPr lang="en-CA" sz="1600" u="none" baseline="30000" dirty="0">
                          <a:effectLst/>
                        </a:rPr>
                        <a:t>1</a:t>
                      </a:r>
                      <a:endParaRPr lang="en-CA" sz="1600" u="none" dirty="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r h="248554">
                <a:tc>
                  <a:txBody>
                    <a:bodyPr/>
                    <a:lstStyle/>
                    <a:p>
                      <a:pPr algn="l"/>
                      <a:r>
                        <a:rPr lang="en-CA" sz="1600" u="none">
                          <a:effectLst/>
                        </a:rPr>
                        <a:t>Planning Studies</a:t>
                      </a:r>
                      <a:endParaRPr lang="en-CA" sz="1600" u="none">
                        <a:effectLst/>
                        <a:latin typeface="Calibri" panose="020F0502020204030204" pitchFamily="34" charset="0"/>
                        <a:cs typeface="Times New Roman" panose="02020603050405020304" pitchFamily="18" charset="0"/>
                      </a:endParaRPr>
                    </a:p>
                  </a:txBody>
                  <a:tcPr marL="68580" marR="68580" marT="0" marB="0"/>
                </a:tc>
                <a:tc>
                  <a:txBody>
                    <a:bodyPr/>
                    <a:lstStyle/>
                    <a:p>
                      <a:pPr marL="342900" indent="-342900" algn="just">
                        <a:lnSpc>
                          <a:spcPct val="115000"/>
                        </a:lnSpc>
                        <a:spcAft>
                          <a:spcPts val="0"/>
                        </a:spcAft>
                        <a:buFont typeface="+mj-lt"/>
                        <a:buAutoNum type="arabicPeriod"/>
                      </a:pPr>
                      <a:r>
                        <a:rPr lang="en-CA" sz="1600" u="none" kern="800" dirty="0" smtClean="0">
                          <a:effectLst/>
                        </a:rPr>
                        <a:t>Studies (L</a:t>
                      </a:r>
                      <a:r>
                        <a:rPr lang="en-CA" sz="1600" u="none" kern="800" baseline="0" dirty="0" smtClean="0">
                          <a:effectLst/>
                        </a:rPr>
                        <a:t>ocal area transportation studies, update to Active Transportation Plan, Transit Master Plan (3 x $100,000)</a:t>
                      </a:r>
                    </a:p>
                    <a:p>
                      <a:pPr marL="342900" indent="-342900" algn="just">
                        <a:lnSpc>
                          <a:spcPct val="115000"/>
                        </a:lnSpc>
                        <a:spcAft>
                          <a:spcPts val="0"/>
                        </a:spcAft>
                        <a:buFont typeface="+mj-lt"/>
                        <a:buAutoNum type="arabicPeriod"/>
                      </a:pPr>
                      <a:r>
                        <a:rPr lang="en-CA" sz="1600" u="none" kern="800" baseline="0" dirty="0" smtClean="0">
                          <a:effectLst/>
                        </a:rPr>
                        <a:t>Update to RMAP ($300,000)</a:t>
                      </a:r>
                      <a:endParaRPr lang="en-CA" sz="1600" u="none" kern="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n-CA" sz="1600" u="none" dirty="0" smtClean="0">
                          <a:effectLst/>
                        </a:rPr>
                        <a:t>$600,000</a:t>
                      </a:r>
                      <a:endParaRPr lang="en-CA" sz="1600" u="none" dirty="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7"/>
                  </a:ext>
                </a:extLst>
              </a:tr>
              <a:tr h="248554">
                <a:tc>
                  <a:txBody>
                    <a:bodyPr/>
                    <a:lstStyle/>
                    <a:p>
                      <a:pPr algn="l"/>
                      <a:r>
                        <a:rPr lang="en-CA" sz="1600" b="1" u="none" dirty="0">
                          <a:effectLst/>
                        </a:rPr>
                        <a:t>Total</a:t>
                      </a:r>
                      <a:endParaRPr lang="en-CA" sz="1600" b="1" u="none" dirty="0">
                        <a:effectLst/>
                        <a:latin typeface="Calibri" panose="020F0502020204030204" pitchFamily="34" charset="0"/>
                        <a:cs typeface="Times New Roman" panose="02020603050405020304" pitchFamily="18" charset="0"/>
                      </a:endParaRPr>
                    </a:p>
                  </a:txBody>
                  <a:tcPr marL="68580" marR="68580" marT="0" marB="0"/>
                </a:tc>
                <a:tc>
                  <a:txBody>
                    <a:bodyPr/>
                    <a:lstStyle/>
                    <a:p>
                      <a:pPr marL="228600" indent="-228600" algn="l">
                        <a:lnSpc>
                          <a:spcPct val="115000"/>
                        </a:lnSpc>
                        <a:spcAft>
                          <a:spcPts val="0"/>
                        </a:spcAft>
                      </a:pPr>
                      <a:r>
                        <a:rPr lang="en-CA" sz="1600" b="1" u="none" kern="800" dirty="0">
                          <a:effectLst/>
                        </a:rPr>
                        <a:t>Estimated total of long-term costs</a:t>
                      </a:r>
                      <a:endParaRPr lang="en-CA" sz="1600" b="1" u="none" kern="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n-CA" sz="1600" b="1" u="none" strike="noStrike" baseline="0" dirty="0" smtClean="0">
                          <a:solidFill>
                            <a:schemeClr val="tx1"/>
                          </a:solidFill>
                          <a:effectLst/>
                        </a:rPr>
                        <a:t>$105,524,000</a:t>
                      </a:r>
                      <a:endParaRPr lang="en-CA" sz="1600" b="1" u="none" strike="sngStrike" baseline="0" dirty="0">
                        <a:solidFill>
                          <a:schemeClr val="tx1"/>
                        </a:solidFill>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8"/>
                  </a:ext>
                </a:extLst>
              </a:tr>
              <a:tr h="248554">
                <a:tc>
                  <a:txBody>
                    <a:bodyPr/>
                    <a:lstStyle/>
                    <a:p>
                      <a:pPr algn="l"/>
                      <a:r>
                        <a:rPr lang="en-CA" sz="2000" b="1" u="none" dirty="0" smtClean="0">
                          <a:solidFill>
                            <a:schemeClr val="bg1"/>
                          </a:solidFill>
                          <a:effectLst/>
                          <a:latin typeface="Calibri" panose="020F0502020204030204" pitchFamily="34" charset="0"/>
                          <a:cs typeface="Times New Roman" panose="02020603050405020304" pitchFamily="18" charset="0"/>
                        </a:rPr>
                        <a:t>TOTAL</a:t>
                      </a:r>
                      <a:endParaRPr lang="en-CA" sz="2000" b="1" u="none" dirty="0">
                        <a:solidFill>
                          <a:schemeClr val="bg1"/>
                        </a:solidFill>
                        <a:effectLst/>
                        <a:latin typeface="Calibri" panose="020F0502020204030204" pitchFamily="34" charset="0"/>
                        <a:cs typeface="Times New Roman" panose="02020603050405020304" pitchFamily="18" charset="0"/>
                      </a:endParaRPr>
                    </a:p>
                  </a:txBody>
                  <a:tcPr marL="68580" marR="68580" marT="0" marB="0"/>
                </a:tc>
                <a:tc>
                  <a:txBody>
                    <a:bodyPr/>
                    <a:lstStyle/>
                    <a:p>
                      <a:pPr marL="228600" indent="-228600" algn="l">
                        <a:lnSpc>
                          <a:spcPct val="115000"/>
                        </a:lnSpc>
                        <a:spcAft>
                          <a:spcPts val="0"/>
                        </a:spcAft>
                      </a:pPr>
                      <a:endParaRPr lang="en-CA" sz="2000" b="1" u="none" kern="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solidFill>
                  </a:tcPr>
                </a:tc>
                <a:tc>
                  <a:txBody>
                    <a:bodyPr/>
                    <a:lstStyle/>
                    <a:p>
                      <a:pPr algn="ctr"/>
                      <a:r>
                        <a:rPr lang="en-CA" sz="2000" b="1" u="none" dirty="0" smtClean="0">
                          <a:solidFill>
                            <a:schemeClr val="bg1"/>
                          </a:solidFill>
                          <a:effectLst/>
                          <a:latin typeface="Calibri" panose="020F0502020204030204" pitchFamily="34" charset="0"/>
                          <a:cs typeface="Times New Roman" panose="02020603050405020304" pitchFamily="18" charset="0"/>
                        </a:rPr>
                        <a:t>$161,364,000</a:t>
                      </a:r>
                      <a:endParaRPr lang="en-CA" sz="2000" b="1" u="none" dirty="0">
                        <a:solidFill>
                          <a:schemeClr val="bg1"/>
                        </a:solidFill>
                        <a:effectLst/>
                        <a:latin typeface="Calibri" panose="020F0502020204030204" pitchFamily="34" charset="0"/>
                        <a:cs typeface="Times New Roman" panose="02020603050405020304" pitchFamily="18" charset="0"/>
                      </a:endParaRPr>
                    </a:p>
                  </a:txBody>
                  <a:tcPr marL="68580" marR="68580" marT="0" marB="0">
                    <a:solidFill>
                      <a:schemeClr val="accent1"/>
                    </a:solidFill>
                  </a:tcPr>
                </a:tc>
                <a:extLst>
                  <a:ext uri="{0D108BD9-81ED-4DB2-BD59-A6C34878D82A}">
                    <a16:rowId xmlns:a16="http://schemas.microsoft.com/office/drawing/2014/main" val="10009"/>
                  </a:ext>
                </a:extLst>
              </a:tr>
            </a:tbl>
          </a:graphicData>
        </a:graphic>
      </p:graphicFrame>
      <p:sp>
        <p:nvSpPr>
          <p:cNvPr id="2" name="Title 1"/>
          <p:cNvSpPr>
            <a:spLocks noGrp="1"/>
          </p:cNvSpPr>
          <p:nvPr>
            <p:ph type="title"/>
          </p:nvPr>
        </p:nvSpPr>
        <p:spPr/>
        <p:txBody>
          <a:bodyPr/>
          <a:lstStyle/>
          <a:p>
            <a:r>
              <a:rPr lang="en-CA" dirty="0"/>
              <a:t>Implementation Plan - Long-Term Capital Cost Estimates (over 10 years)</a:t>
            </a:r>
          </a:p>
        </p:txBody>
      </p:sp>
      <p:sp>
        <p:nvSpPr>
          <p:cNvPr id="4" name="Footer Placeholder 3"/>
          <p:cNvSpPr>
            <a:spLocks noGrp="1"/>
          </p:cNvSpPr>
          <p:nvPr>
            <p:ph type="ftr" sz="quarter" idx="10"/>
          </p:nvPr>
        </p:nvSpPr>
        <p:spPr>
          <a:xfrm>
            <a:off x="250546" y="6525156"/>
            <a:ext cx="7810500" cy="228600"/>
          </a:xfrm>
        </p:spPr>
        <p:txBody>
          <a:bodyPr/>
          <a:lstStyle/>
          <a:p>
            <a:r>
              <a:rPr lang="en-CA"/>
              <a:t>Roads Committee Meeting - January 2022</a:t>
            </a:r>
            <a:endParaRPr lang="en-CA" dirty="0"/>
          </a:p>
        </p:txBody>
      </p:sp>
      <p:sp>
        <p:nvSpPr>
          <p:cNvPr id="6" name="Rectangle 1"/>
          <p:cNvSpPr>
            <a:spLocks noChangeArrowheads="1"/>
          </p:cNvSpPr>
          <p:nvPr/>
        </p:nvSpPr>
        <p:spPr bwMode="auto">
          <a:xfrm>
            <a:off x="3121786" y="6375745"/>
            <a:ext cx="7055367" cy="502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CA" altLang="ja-JP" sz="1600" i="1" baseline="30000" dirty="0">
                <a:ea typeface="Calibri" panose="020F0502020204030204" pitchFamily="34" charset="0"/>
                <a:cs typeface="Times New Roman" panose="02020603050405020304" pitchFamily="18" charset="0"/>
              </a:rPr>
              <a:t>1</a:t>
            </a:r>
            <a:r>
              <a:rPr lang="en-CA" altLang="ja-JP" sz="1600" i="1" dirty="0">
                <a:ea typeface="Calibri" panose="020F0502020204030204" pitchFamily="34" charset="0"/>
                <a:cs typeface="Times New Roman" panose="02020603050405020304" pitchFamily="18" charset="0"/>
              </a:rPr>
              <a:t> </a:t>
            </a:r>
            <a:r>
              <a:rPr lang="en-CA" altLang="ja-JP" sz="1600" i="1" baseline="30000" dirty="0">
                <a:ea typeface="Calibri" panose="020F0502020204030204" pitchFamily="34" charset="0"/>
                <a:cs typeface="Times New Roman" panose="02020603050405020304" pitchFamily="18" charset="0"/>
              </a:rPr>
              <a:t>Assumed $200,000 per year for speed management improvements.</a:t>
            </a:r>
          </a:p>
          <a:p>
            <a:pPr lvl="0" eaLnBrk="0" fontAlgn="base" hangingPunct="0">
              <a:spcBef>
                <a:spcPct val="0"/>
              </a:spcBef>
              <a:spcAft>
                <a:spcPct val="0"/>
              </a:spcAft>
            </a:pPr>
            <a:r>
              <a:rPr lang="en-CA" altLang="ja-JP" sz="1600" i="1" baseline="30000" dirty="0" smtClean="0">
                <a:ea typeface="Calibri" panose="020F0502020204030204" pitchFamily="34" charset="0"/>
                <a:cs typeface="Times New Roman" panose="02020603050405020304" pitchFamily="18" charset="0"/>
              </a:rPr>
              <a:t>.</a:t>
            </a:r>
            <a:endParaRPr lang="en-CA" altLang="ja-JP" sz="1600" i="1" baseline="300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453556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Road Master Action Plan - Roads - Wellington County"/>
          <p:cNvPicPr>
            <a:picLocks noGrp="1" noChangeAspect="1" noChangeArrowheads="1"/>
          </p:cNvPicPr>
          <p:nvPr>
            <p:ph type="pic" idx="2"/>
          </p:nvPr>
        </p:nvPicPr>
        <p:blipFill rotWithShape="1">
          <a:blip r:embed="rId2" cstate="screen">
            <a:extLst>
              <a:ext uri="{28A0092B-C50C-407E-A947-70E740481C1C}">
                <a14:useLocalDpi xmlns:a14="http://schemas.microsoft.com/office/drawing/2010/main"/>
              </a:ext>
            </a:extLst>
          </a:blip>
          <a:srcRect t="444"/>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1808018" y="3349596"/>
            <a:ext cx="9985663" cy="101458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b="1" dirty="0">
                <a:solidFill>
                  <a:schemeClr val="tx1"/>
                </a:solidFill>
                <a:latin typeface="Tw Cen MT" panose="020B0602020104020603" pitchFamily="34" charset="0"/>
              </a:rPr>
              <a:t>Next Steps</a:t>
            </a:r>
          </a:p>
        </p:txBody>
      </p:sp>
      <p:sp>
        <p:nvSpPr>
          <p:cNvPr id="2" name="Footer Placeholder 1"/>
          <p:cNvSpPr>
            <a:spLocks noGrp="1"/>
          </p:cNvSpPr>
          <p:nvPr>
            <p:ph type="ftr" idx="11"/>
          </p:nvPr>
        </p:nvSpPr>
        <p:spPr/>
        <p:txBody>
          <a:bodyPr/>
          <a:lstStyle/>
          <a:p>
            <a:r>
              <a:rPr lang="en-CA"/>
              <a:t>Roads Committee Meeting - January 2022</a:t>
            </a:r>
            <a:endParaRPr lang="en-CA" dirty="0"/>
          </a:p>
        </p:txBody>
      </p:sp>
    </p:spTree>
    <p:extLst>
      <p:ext uri="{BB962C8B-B14F-4D97-AF65-F5344CB8AC3E}">
        <p14:creationId xmlns:p14="http://schemas.microsoft.com/office/powerpoint/2010/main" val="20178186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Next Steps</a:t>
            </a:r>
          </a:p>
        </p:txBody>
      </p:sp>
      <p:sp>
        <p:nvSpPr>
          <p:cNvPr id="3" name="Content Placeholder 2"/>
          <p:cNvSpPr>
            <a:spLocks noGrp="1"/>
          </p:cNvSpPr>
          <p:nvPr>
            <p:ph idx="1"/>
          </p:nvPr>
        </p:nvSpPr>
        <p:spPr>
          <a:xfrm>
            <a:off x="228600" y="1143000"/>
            <a:ext cx="9912927" cy="5029200"/>
          </a:xfrm>
        </p:spPr>
        <p:txBody>
          <a:bodyPr>
            <a:normAutofit fontScale="92500" lnSpcReduction="10000"/>
          </a:bodyPr>
          <a:lstStyle/>
          <a:p>
            <a:r>
              <a:rPr lang="en-CA" dirty="0" smtClean="0">
                <a:solidFill>
                  <a:schemeClr val="tx1"/>
                </a:solidFill>
              </a:rPr>
              <a:t>Present final report to County Council</a:t>
            </a:r>
          </a:p>
          <a:p>
            <a:r>
              <a:rPr lang="en-CA" dirty="0" smtClean="0">
                <a:solidFill>
                  <a:schemeClr val="tx1"/>
                </a:solidFill>
              </a:rPr>
              <a:t>Following </a:t>
            </a:r>
            <a:r>
              <a:rPr lang="en-CA" dirty="0">
                <a:solidFill>
                  <a:schemeClr val="tx1"/>
                </a:solidFill>
              </a:rPr>
              <a:t>Council approval:</a:t>
            </a:r>
            <a:endParaRPr lang="en-CA" strike="sngStrike" dirty="0">
              <a:solidFill>
                <a:schemeClr val="tx1"/>
              </a:solidFill>
            </a:endParaRPr>
          </a:p>
          <a:p>
            <a:pPr lvl="1"/>
            <a:r>
              <a:rPr lang="en-CA" dirty="0">
                <a:solidFill>
                  <a:schemeClr val="tx1"/>
                </a:solidFill>
              </a:rPr>
              <a:t>Issue Notice of Completion</a:t>
            </a:r>
          </a:p>
          <a:p>
            <a:pPr lvl="1"/>
            <a:r>
              <a:rPr lang="en-CA" dirty="0" smtClean="0">
                <a:solidFill>
                  <a:schemeClr val="tx1"/>
                </a:solidFill>
              </a:rPr>
              <a:t>30 day </a:t>
            </a:r>
            <a:r>
              <a:rPr lang="en-CA" dirty="0">
                <a:solidFill>
                  <a:schemeClr val="tx1"/>
                </a:solidFill>
              </a:rPr>
              <a:t>c</a:t>
            </a:r>
            <a:r>
              <a:rPr lang="en-CA" dirty="0" smtClean="0">
                <a:solidFill>
                  <a:schemeClr val="tx1"/>
                </a:solidFill>
              </a:rPr>
              <a:t>onsultation period</a:t>
            </a:r>
            <a:endParaRPr lang="en-CA" dirty="0">
              <a:solidFill>
                <a:schemeClr val="tx1"/>
              </a:solidFill>
            </a:endParaRPr>
          </a:p>
          <a:p>
            <a:r>
              <a:rPr lang="en-CA" dirty="0">
                <a:solidFill>
                  <a:schemeClr val="tx1"/>
                </a:solidFill>
              </a:rPr>
              <a:t>Future project specific Municipal Class Environmental Assessments, Area Studies</a:t>
            </a:r>
          </a:p>
          <a:p>
            <a:pPr lvl="1"/>
            <a:r>
              <a:rPr lang="en-CA" dirty="0">
                <a:solidFill>
                  <a:schemeClr val="tx1"/>
                </a:solidFill>
              </a:rPr>
              <a:t>Public </a:t>
            </a:r>
            <a:r>
              <a:rPr lang="en-CA" dirty="0" smtClean="0">
                <a:solidFill>
                  <a:schemeClr val="tx1"/>
                </a:solidFill>
              </a:rPr>
              <a:t>consultation </a:t>
            </a:r>
            <a:r>
              <a:rPr lang="en-CA" dirty="0">
                <a:solidFill>
                  <a:schemeClr val="tx1"/>
                </a:solidFill>
              </a:rPr>
              <a:t>and </a:t>
            </a:r>
            <a:r>
              <a:rPr lang="en-CA" dirty="0" smtClean="0">
                <a:solidFill>
                  <a:schemeClr val="tx1"/>
                </a:solidFill>
              </a:rPr>
              <a:t>engagement</a:t>
            </a:r>
            <a:endParaRPr lang="en-CA" dirty="0">
              <a:solidFill>
                <a:schemeClr val="tx1"/>
              </a:solidFill>
            </a:endParaRPr>
          </a:p>
          <a:p>
            <a:pPr lvl="1"/>
            <a:r>
              <a:rPr lang="en-CA" dirty="0">
                <a:solidFill>
                  <a:schemeClr val="tx1"/>
                </a:solidFill>
              </a:rPr>
              <a:t>Detailed </a:t>
            </a:r>
            <a:r>
              <a:rPr lang="en-CA" dirty="0" smtClean="0">
                <a:solidFill>
                  <a:schemeClr val="tx1"/>
                </a:solidFill>
              </a:rPr>
              <a:t>study</a:t>
            </a:r>
            <a:r>
              <a:rPr lang="en-CA" dirty="0">
                <a:solidFill>
                  <a:schemeClr val="tx1"/>
                </a:solidFill>
              </a:rPr>
              <a:t>, </a:t>
            </a:r>
            <a:r>
              <a:rPr lang="en-CA" dirty="0" smtClean="0">
                <a:solidFill>
                  <a:schemeClr val="tx1"/>
                </a:solidFill>
              </a:rPr>
              <a:t>assessments </a:t>
            </a:r>
            <a:r>
              <a:rPr lang="en-CA" dirty="0">
                <a:solidFill>
                  <a:schemeClr val="tx1"/>
                </a:solidFill>
              </a:rPr>
              <a:t>and </a:t>
            </a:r>
            <a:r>
              <a:rPr lang="en-CA" dirty="0" smtClean="0">
                <a:solidFill>
                  <a:schemeClr val="tx1"/>
                </a:solidFill>
              </a:rPr>
              <a:t>evaluation </a:t>
            </a:r>
            <a:r>
              <a:rPr lang="en-CA" dirty="0">
                <a:solidFill>
                  <a:schemeClr val="tx1"/>
                </a:solidFill>
              </a:rPr>
              <a:t>of </a:t>
            </a:r>
            <a:r>
              <a:rPr lang="en-CA" dirty="0" smtClean="0">
                <a:solidFill>
                  <a:schemeClr val="tx1"/>
                </a:solidFill>
              </a:rPr>
              <a:t>alternatives, preliminary design</a:t>
            </a:r>
            <a:endParaRPr lang="en-CA" dirty="0">
              <a:solidFill>
                <a:schemeClr val="tx1"/>
              </a:solidFill>
            </a:endParaRPr>
          </a:p>
          <a:p>
            <a:pPr lvl="1"/>
            <a:r>
              <a:rPr lang="en-CA" dirty="0">
                <a:solidFill>
                  <a:schemeClr val="tx1"/>
                </a:solidFill>
              </a:rPr>
              <a:t>Detailed </a:t>
            </a:r>
            <a:r>
              <a:rPr lang="en-CA" dirty="0" smtClean="0">
                <a:solidFill>
                  <a:schemeClr val="tx1"/>
                </a:solidFill>
              </a:rPr>
              <a:t>design</a:t>
            </a:r>
            <a:endParaRPr lang="en-CA" dirty="0">
              <a:solidFill>
                <a:schemeClr val="tx1"/>
              </a:solidFill>
            </a:endParaRPr>
          </a:p>
          <a:p>
            <a:r>
              <a:rPr lang="en-CA" dirty="0" smtClean="0">
                <a:solidFill>
                  <a:schemeClr val="tx1"/>
                </a:solidFill>
              </a:rPr>
              <a:t>Implement </a:t>
            </a:r>
            <a:r>
              <a:rPr lang="en-CA" dirty="0">
                <a:solidFill>
                  <a:schemeClr val="tx1"/>
                </a:solidFill>
              </a:rPr>
              <a:t>Operational Improvements</a:t>
            </a:r>
          </a:p>
          <a:p>
            <a:pPr lvl="1"/>
            <a:r>
              <a:rPr lang="en-CA" dirty="0">
                <a:solidFill>
                  <a:schemeClr val="tx1"/>
                </a:solidFill>
              </a:rPr>
              <a:t>Prioritize through future Capital Budgets for Speed Corridor and Intersection Improvements </a:t>
            </a:r>
          </a:p>
          <a:p>
            <a:pPr lvl="1"/>
            <a:r>
              <a:rPr lang="en-CA" dirty="0">
                <a:solidFill>
                  <a:schemeClr val="tx1"/>
                </a:solidFill>
              </a:rPr>
              <a:t>Utilize and </a:t>
            </a:r>
            <a:r>
              <a:rPr lang="en-CA" dirty="0" smtClean="0">
                <a:solidFill>
                  <a:schemeClr val="tx1"/>
                </a:solidFill>
              </a:rPr>
              <a:t>monitor </a:t>
            </a:r>
            <a:r>
              <a:rPr lang="en-CA" dirty="0">
                <a:solidFill>
                  <a:schemeClr val="tx1"/>
                </a:solidFill>
              </a:rPr>
              <a:t>Speed Management Guidelines  </a:t>
            </a:r>
            <a:endParaRPr lang="en-CA" dirty="0" smtClean="0">
              <a:solidFill>
                <a:schemeClr val="tx1"/>
              </a:solidFill>
            </a:endParaRPr>
          </a:p>
          <a:p>
            <a:r>
              <a:rPr lang="en-CA" dirty="0">
                <a:solidFill>
                  <a:schemeClr val="tx1"/>
                </a:solidFill>
              </a:rPr>
              <a:t>Future Updates to Transportation Master Plan</a:t>
            </a:r>
          </a:p>
          <a:p>
            <a:pPr lvl="1"/>
            <a:r>
              <a:rPr lang="en-CA" dirty="0">
                <a:solidFill>
                  <a:schemeClr val="tx1"/>
                </a:solidFill>
              </a:rPr>
              <a:t>Based on future growth projections and changes to </a:t>
            </a:r>
            <a:r>
              <a:rPr lang="en-CA" dirty="0" smtClean="0">
                <a:solidFill>
                  <a:schemeClr val="tx1"/>
                </a:solidFill>
              </a:rPr>
              <a:t>goals</a:t>
            </a:r>
            <a:endParaRPr lang="en-CA" dirty="0">
              <a:solidFill>
                <a:schemeClr val="tx1"/>
              </a:solidFill>
            </a:endParaRPr>
          </a:p>
        </p:txBody>
      </p:sp>
      <p:sp>
        <p:nvSpPr>
          <p:cNvPr id="4" name="Footer Placeholder 3"/>
          <p:cNvSpPr>
            <a:spLocks noGrp="1"/>
          </p:cNvSpPr>
          <p:nvPr>
            <p:ph type="ftr" sz="quarter" idx="10"/>
          </p:nvPr>
        </p:nvSpPr>
        <p:spPr/>
        <p:txBody>
          <a:bodyPr/>
          <a:lstStyle/>
          <a:p>
            <a:r>
              <a:rPr lang="en-CA" dirty="0"/>
              <a:t>Roads Committee Meeting - January 2022</a:t>
            </a:r>
          </a:p>
        </p:txBody>
      </p:sp>
      <p:pic>
        <p:nvPicPr>
          <p:cNvPr id="5" name="Google Shape;302;p17" descr="Roads - Wellington County"/>
          <p:cNvPicPr preferRelativeResize="0"/>
          <p:nvPr/>
        </p:nvPicPr>
        <p:blipFill rotWithShape="1">
          <a:blip r:embed="rId2">
            <a:alphaModFix/>
          </a:blip>
          <a:srcRect/>
          <a:stretch/>
        </p:blipFill>
        <p:spPr>
          <a:xfrm>
            <a:off x="10399280" y="6187679"/>
            <a:ext cx="606946" cy="635508"/>
          </a:xfrm>
          <a:prstGeom prst="rect">
            <a:avLst/>
          </a:prstGeom>
          <a:noFill/>
          <a:ln>
            <a:noFill/>
          </a:ln>
        </p:spPr>
      </p:pic>
    </p:spTree>
    <p:extLst>
      <p:ext uri="{BB962C8B-B14F-4D97-AF65-F5344CB8AC3E}">
        <p14:creationId xmlns:p14="http://schemas.microsoft.com/office/powerpoint/2010/main" val="23024258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Report</a:t>
            </a:r>
            <a:endParaRPr lang="en-US" dirty="0"/>
          </a:p>
        </p:txBody>
      </p:sp>
      <p:sp>
        <p:nvSpPr>
          <p:cNvPr id="4" name="Footer Placeholder 3"/>
          <p:cNvSpPr>
            <a:spLocks noGrp="1"/>
          </p:cNvSpPr>
          <p:nvPr>
            <p:ph type="ftr" sz="quarter" idx="10"/>
          </p:nvPr>
        </p:nvSpPr>
        <p:spPr/>
        <p:txBody>
          <a:bodyPr/>
          <a:lstStyle/>
          <a:p>
            <a:r>
              <a:rPr lang="en-CA" smtClean="0"/>
              <a:t>Roads Committee Meeting - January 2022</a:t>
            </a:r>
            <a:endParaRPr lang="en-CA" dirty="0"/>
          </a:p>
        </p:txBody>
      </p:sp>
      <p:graphicFrame>
        <p:nvGraphicFramePr>
          <p:cNvPr id="5" name="Content Placeholder 4"/>
          <p:cNvGraphicFramePr>
            <a:graphicFrameLocks noGrp="1" noChangeAspect="1"/>
          </p:cNvGraphicFramePr>
          <p:nvPr>
            <p:ph idx="1"/>
            <p:extLst>
              <p:ext uri="{D42A27DB-BD31-4B8C-83A1-F6EECF244321}">
                <p14:modId xmlns:p14="http://schemas.microsoft.com/office/powerpoint/2010/main" val="1223044188"/>
              </p:ext>
            </p:extLst>
          </p:nvPr>
        </p:nvGraphicFramePr>
        <p:xfrm>
          <a:off x="1691054" y="1143000"/>
          <a:ext cx="3886200" cy="5029200"/>
        </p:xfrm>
        <a:graphic>
          <a:graphicData uri="http://schemas.openxmlformats.org/presentationml/2006/ole">
            <mc:AlternateContent xmlns:mc="http://schemas.openxmlformats.org/markup-compatibility/2006">
              <mc:Choice xmlns:v="urn:schemas-microsoft-com:vml" Requires="v">
                <p:oleObj spid="_x0000_s1040" name="Acrobat Document" r:id="rId4" imgW="5829165" imgH="7543680" progId="AcroExch.Document.DC">
                  <p:embed/>
                </p:oleObj>
              </mc:Choice>
              <mc:Fallback>
                <p:oleObj name="Acrobat Document" r:id="rId4" imgW="5829165" imgH="7543680" progId="AcroExch.Document.DC">
                  <p:embed/>
                  <p:pic>
                    <p:nvPicPr>
                      <p:cNvPr id="0" name=""/>
                      <p:cNvPicPr/>
                      <p:nvPr/>
                    </p:nvPicPr>
                    <p:blipFill>
                      <a:blip r:embed="rId5"/>
                      <a:stretch>
                        <a:fillRect/>
                      </a:stretch>
                    </p:blipFill>
                    <p:spPr>
                      <a:xfrm>
                        <a:off x="1691054" y="1143000"/>
                        <a:ext cx="3886200" cy="5029200"/>
                      </a:xfrm>
                      <a:prstGeom prst="rect">
                        <a:avLst/>
                      </a:prstGeom>
                    </p:spPr>
                  </p:pic>
                </p:oleObj>
              </mc:Fallback>
            </mc:AlternateContent>
          </a:graphicData>
        </a:graphic>
      </p:graphicFrame>
      <p:sp>
        <p:nvSpPr>
          <p:cNvPr id="6" name="Rectangle 5"/>
          <p:cNvSpPr/>
          <p:nvPr/>
        </p:nvSpPr>
        <p:spPr>
          <a:xfrm>
            <a:off x="6096000" y="3868587"/>
            <a:ext cx="5145576" cy="369332"/>
          </a:xfrm>
          <a:prstGeom prst="rect">
            <a:avLst/>
          </a:prstGeom>
        </p:spPr>
        <p:txBody>
          <a:bodyPr wrap="none">
            <a:spAutoFit/>
          </a:bodyPr>
          <a:lstStyle/>
          <a:p>
            <a:r>
              <a:rPr lang="en-US" dirty="0">
                <a:hlinkClick r:id="rId6"/>
              </a:rPr>
              <a:t>Road Master Action Plan - Roads - Wellington County</a:t>
            </a:r>
            <a:endParaRPr lang="en-US" dirty="0"/>
          </a:p>
        </p:txBody>
      </p:sp>
      <p:sp>
        <p:nvSpPr>
          <p:cNvPr id="7" name="Rectangle 6"/>
          <p:cNvSpPr/>
          <p:nvPr/>
        </p:nvSpPr>
        <p:spPr>
          <a:xfrm>
            <a:off x="5923084" y="4349863"/>
            <a:ext cx="6096000" cy="646331"/>
          </a:xfrm>
          <a:prstGeom prst="rect">
            <a:avLst/>
          </a:prstGeom>
        </p:spPr>
        <p:txBody>
          <a:bodyPr>
            <a:spAutoFit/>
          </a:bodyPr>
          <a:lstStyle/>
          <a:p>
            <a:r>
              <a:rPr lang="en-US" dirty="0"/>
              <a:t>https://www.wellington.ca/en/resident-services/rd-road-map.aspx</a:t>
            </a:r>
          </a:p>
        </p:txBody>
      </p:sp>
      <p:pic>
        <p:nvPicPr>
          <p:cNvPr id="8" name="Google Shape;302;p17" descr="Roads - Wellington County"/>
          <p:cNvPicPr preferRelativeResize="0"/>
          <p:nvPr/>
        </p:nvPicPr>
        <p:blipFill rotWithShape="1">
          <a:blip r:embed="rId7">
            <a:alphaModFix/>
          </a:blip>
          <a:srcRect/>
          <a:stretch/>
        </p:blipFill>
        <p:spPr>
          <a:xfrm>
            <a:off x="10399280" y="6187679"/>
            <a:ext cx="606946" cy="635508"/>
          </a:xfrm>
          <a:prstGeom prst="rect">
            <a:avLst/>
          </a:prstGeom>
          <a:noFill/>
          <a:ln>
            <a:noFill/>
          </a:ln>
        </p:spPr>
      </p:pic>
    </p:spTree>
    <p:extLst>
      <p:ext uri="{BB962C8B-B14F-4D97-AF65-F5344CB8AC3E}">
        <p14:creationId xmlns:p14="http://schemas.microsoft.com/office/powerpoint/2010/main" val="2031106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Road Master Action Plan - Roads - Wellington County"/>
          <p:cNvPicPr>
            <a:picLocks noGrp="1" noChangeAspect="1" noChangeArrowheads="1"/>
          </p:cNvPicPr>
          <p:nvPr>
            <p:ph type="pic" idx="2"/>
          </p:nvPr>
        </p:nvPicPr>
        <p:blipFill rotWithShape="1">
          <a:blip r:embed="rId2" cstate="screen">
            <a:extLst>
              <a:ext uri="{28A0092B-C50C-407E-A947-70E740481C1C}">
                <a14:useLocalDpi xmlns:a14="http://schemas.microsoft.com/office/drawing/2010/main"/>
              </a:ext>
            </a:extLst>
          </a:blip>
          <a:srcRect t="444"/>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1808018" y="3349596"/>
            <a:ext cx="9985663" cy="101458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b="1" dirty="0">
                <a:solidFill>
                  <a:schemeClr val="tx1"/>
                </a:solidFill>
                <a:latin typeface="Tw Cen MT" panose="020B0602020104020603" pitchFamily="34" charset="0"/>
              </a:rPr>
              <a:t>MCEA and Engagement Review</a:t>
            </a:r>
          </a:p>
        </p:txBody>
      </p:sp>
      <p:sp>
        <p:nvSpPr>
          <p:cNvPr id="2" name="Footer Placeholder 1"/>
          <p:cNvSpPr>
            <a:spLocks noGrp="1"/>
          </p:cNvSpPr>
          <p:nvPr>
            <p:ph type="ftr" idx="11"/>
          </p:nvPr>
        </p:nvSpPr>
        <p:spPr/>
        <p:txBody>
          <a:bodyPr/>
          <a:lstStyle/>
          <a:p>
            <a:r>
              <a:rPr lang="en-CA" dirty="0">
                <a:solidFill>
                  <a:schemeClr val="bg1"/>
                </a:solidFill>
              </a:rPr>
              <a:t>Roads Committee Meeting - January 2022</a:t>
            </a:r>
          </a:p>
        </p:txBody>
      </p:sp>
    </p:spTree>
    <p:extLst>
      <p:ext uri="{BB962C8B-B14F-4D97-AF65-F5344CB8AC3E}">
        <p14:creationId xmlns:p14="http://schemas.microsoft.com/office/powerpoint/2010/main" val="35523459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srcRect b="9333"/>
          <a:stretch/>
        </p:blipFill>
        <p:spPr>
          <a:xfrm>
            <a:off x="5415357" y="640080"/>
            <a:ext cx="6776643" cy="6217920"/>
          </a:xfrm>
          <a:prstGeom prst="rect">
            <a:avLst/>
          </a:prstGeom>
        </p:spPr>
      </p:pic>
      <p:sp>
        <p:nvSpPr>
          <p:cNvPr id="7" name="Text Placeholder 4"/>
          <p:cNvSpPr>
            <a:spLocks noGrp="1"/>
          </p:cNvSpPr>
          <p:nvPr>
            <p:ph type="body" sz="quarter" idx="12"/>
          </p:nvPr>
        </p:nvSpPr>
        <p:spPr>
          <a:xfrm>
            <a:off x="0" y="2110740"/>
            <a:ext cx="5867400" cy="2514600"/>
          </a:xfrm>
        </p:spPr>
        <p:txBody>
          <a:bodyPr>
            <a:normAutofit/>
          </a:bodyPr>
          <a:lstStyle/>
          <a:p>
            <a:r>
              <a:rPr lang="en-CA" sz="4800" b="1" dirty="0"/>
              <a:t>Thank you</a:t>
            </a:r>
          </a:p>
        </p:txBody>
      </p:sp>
      <p:sp>
        <p:nvSpPr>
          <p:cNvPr id="2" name="Title 1"/>
          <p:cNvSpPr>
            <a:spLocks noGrp="1"/>
          </p:cNvSpPr>
          <p:nvPr>
            <p:ph type="title"/>
          </p:nvPr>
        </p:nvSpPr>
        <p:spPr/>
        <p:txBody>
          <a:bodyPr/>
          <a:lstStyle/>
          <a:p>
            <a:r>
              <a:rPr lang="en-CA" dirty="0"/>
              <a:t>  </a:t>
            </a:r>
          </a:p>
        </p:txBody>
      </p:sp>
      <p:sp>
        <p:nvSpPr>
          <p:cNvPr id="3" name="Footer Placeholder 2"/>
          <p:cNvSpPr>
            <a:spLocks noGrp="1"/>
          </p:cNvSpPr>
          <p:nvPr>
            <p:ph type="ftr" sz="quarter" idx="10"/>
          </p:nvPr>
        </p:nvSpPr>
        <p:spPr/>
        <p:txBody>
          <a:bodyPr/>
          <a:lstStyle/>
          <a:p>
            <a:r>
              <a:rPr lang="en-CA"/>
              <a:t>Wellington RMAP September Roads Committee</a:t>
            </a:r>
            <a:endParaRPr lang="en-CA" dirty="0"/>
          </a:p>
        </p:txBody>
      </p:sp>
      <p:pic>
        <p:nvPicPr>
          <p:cNvPr id="12" name="Picture 11"/>
          <p:cNvPicPr>
            <a:picLocks noChangeAspect="1"/>
          </p:cNvPicPr>
          <p:nvPr/>
        </p:nvPicPr>
        <p:blipFill rotWithShape="1">
          <a:blip r:embed="rId3" cstate="screen">
            <a:extLst>
              <a:ext uri="{28A0092B-C50C-407E-A947-70E740481C1C}">
                <a14:useLocalDpi xmlns:a14="http://schemas.microsoft.com/office/drawing/2010/main"/>
              </a:ext>
            </a:extLst>
          </a:blip>
          <a:srcRect l="19723"/>
          <a:stretch/>
        </p:blipFill>
        <p:spPr>
          <a:xfrm>
            <a:off x="300785" y="4984274"/>
            <a:ext cx="5433469" cy="1674812"/>
          </a:xfrm>
          <a:prstGeom prst="rect">
            <a:avLst/>
          </a:prstGeom>
        </p:spPr>
      </p:pic>
    </p:spTree>
    <p:extLst>
      <p:ext uri="{BB962C8B-B14F-4D97-AF65-F5344CB8AC3E}">
        <p14:creationId xmlns:p14="http://schemas.microsoft.com/office/powerpoint/2010/main" val="4759703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2.1 FIVE PHASE CLASS EA PLANNING PROCESS"/>
          <p:cNvPicPr/>
          <p:nvPr/>
        </p:nvPicPr>
        <p:blipFill rotWithShape="1">
          <a:blip r:embed="rId3">
            <a:extLst>
              <a:ext uri="{28A0092B-C50C-407E-A947-70E740481C1C}">
                <a14:useLocalDpi xmlns:a14="http://schemas.microsoft.com/office/drawing/2010/main" val="0"/>
              </a:ext>
            </a:extLst>
          </a:blip>
          <a:srcRect l="8963" t="14112" r="8355" b="9102"/>
          <a:stretch/>
        </p:blipFill>
        <p:spPr bwMode="auto">
          <a:xfrm>
            <a:off x="68580" y="1028700"/>
            <a:ext cx="7688580" cy="5263275"/>
          </a:xfrm>
          <a:prstGeom prst="rect">
            <a:avLst/>
          </a:prstGeom>
          <a:noFill/>
        </p:spPr>
      </p:pic>
      <p:sp>
        <p:nvSpPr>
          <p:cNvPr id="2" name="Title 1"/>
          <p:cNvSpPr>
            <a:spLocks noGrp="1"/>
          </p:cNvSpPr>
          <p:nvPr>
            <p:ph type="title"/>
          </p:nvPr>
        </p:nvSpPr>
        <p:spPr/>
        <p:txBody>
          <a:bodyPr/>
          <a:lstStyle/>
          <a:p>
            <a:r>
              <a:rPr lang="en-CA" dirty="0"/>
              <a:t>Municipal Class Environmental Assessment (MCEA) Process</a:t>
            </a:r>
          </a:p>
        </p:txBody>
      </p:sp>
      <p:sp>
        <p:nvSpPr>
          <p:cNvPr id="3" name="Content Placeholder 2"/>
          <p:cNvSpPr>
            <a:spLocks noGrp="1"/>
          </p:cNvSpPr>
          <p:nvPr>
            <p:ph idx="1"/>
          </p:nvPr>
        </p:nvSpPr>
        <p:spPr>
          <a:xfrm>
            <a:off x="7757160" y="1143000"/>
            <a:ext cx="4206240" cy="5029200"/>
          </a:xfrm>
        </p:spPr>
        <p:txBody>
          <a:bodyPr>
            <a:normAutofit/>
          </a:bodyPr>
          <a:lstStyle/>
          <a:p>
            <a:r>
              <a:rPr lang="en-CA" dirty="0"/>
              <a:t>The Master Plan is prepared at the conclusion of Phases 1 and 2 of the MCEA process</a:t>
            </a:r>
          </a:p>
          <a:p>
            <a:endParaRPr lang="en-CA" dirty="0"/>
          </a:p>
          <a:p>
            <a:r>
              <a:rPr lang="en-CA" dirty="0"/>
              <a:t>The Master Plan becomes the basis for, and used in support of, future investigations for the specific Schedule B and C projects identified within it</a:t>
            </a:r>
          </a:p>
        </p:txBody>
      </p:sp>
      <p:sp>
        <p:nvSpPr>
          <p:cNvPr id="4" name="Footer Placeholder 3"/>
          <p:cNvSpPr>
            <a:spLocks noGrp="1"/>
          </p:cNvSpPr>
          <p:nvPr>
            <p:ph type="ftr" sz="quarter" idx="10"/>
          </p:nvPr>
        </p:nvSpPr>
        <p:spPr>
          <a:xfrm>
            <a:off x="228600" y="6406275"/>
            <a:ext cx="7810500" cy="228600"/>
          </a:xfrm>
        </p:spPr>
        <p:txBody>
          <a:bodyPr/>
          <a:lstStyle/>
          <a:p>
            <a:r>
              <a:rPr lang="en-CA" dirty="0"/>
              <a:t>Roads Committee Meeting - January 2022</a:t>
            </a:r>
          </a:p>
        </p:txBody>
      </p:sp>
      <p:pic>
        <p:nvPicPr>
          <p:cNvPr id="6" name="Google Shape;302;p17" descr="Roads - Wellington County"/>
          <p:cNvPicPr preferRelativeResize="0"/>
          <p:nvPr/>
        </p:nvPicPr>
        <p:blipFill rotWithShape="1">
          <a:blip r:embed="rId4">
            <a:alphaModFix/>
          </a:blip>
          <a:srcRect/>
          <a:stretch/>
        </p:blipFill>
        <p:spPr>
          <a:xfrm>
            <a:off x="10399280" y="6187679"/>
            <a:ext cx="606946" cy="635508"/>
          </a:xfrm>
          <a:prstGeom prst="rect">
            <a:avLst/>
          </a:prstGeom>
          <a:noFill/>
          <a:ln>
            <a:noFill/>
          </a:ln>
        </p:spPr>
      </p:pic>
    </p:spTree>
    <p:extLst>
      <p:ext uri="{BB962C8B-B14F-4D97-AF65-F5344CB8AC3E}">
        <p14:creationId xmlns:p14="http://schemas.microsoft.com/office/powerpoint/2010/main" val="40244646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Diagram 22"/>
          <p:cNvGraphicFramePr/>
          <p:nvPr>
            <p:extLst>
              <p:ext uri="{D42A27DB-BD31-4B8C-83A1-F6EECF244321}">
                <p14:modId xmlns:p14="http://schemas.microsoft.com/office/powerpoint/2010/main" val="2448944514"/>
              </p:ext>
            </p:extLst>
          </p:nvPr>
        </p:nvGraphicFramePr>
        <p:xfrm>
          <a:off x="228600" y="870657"/>
          <a:ext cx="12192001" cy="57445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Oval 3"/>
          <p:cNvSpPr/>
          <p:nvPr/>
        </p:nvSpPr>
        <p:spPr>
          <a:xfrm>
            <a:off x="340247" y="3539191"/>
            <a:ext cx="840564" cy="79437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b="1" dirty="0"/>
              <a:t>Sept</a:t>
            </a:r>
          </a:p>
          <a:p>
            <a:pPr algn="ctr"/>
            <a:r>
              <a:rPr lang="en-CA" sz="1400" b="1" dirty="0"/>
              <a:t>2020</a:t>
            </a:r>
          </a:p>
        </p:txBody>
      </p:sp>
      <p:sp>
        <p:nvSpPr>
          <p:cNvPr id="2" name="Title 1"/>
          <p:cNvSpPr>
            <a:spLocks noGrp="1"/>
          </p:cNvSpPr>
          <p:nvPr>
            <p:ph type="title"/>
          </p:nvPr>
        </p:nvSpPr>
        <p:spPr/>
        <p:txBody>
          <a:bodyPr/>
          <a:lstStyle/>
          <a:p>
            <a:r>
              <a:rPr lang="en-CA" dirty="0"/>
              <a:t>Engagement and Timing</a:t>
            </a:r>
          </a:p>
        </p:txBody>
      </p:sp>
      <p:sp>
        <p:nvSpPr>
          <p:cNvPr id="5" name="Oval 4"/>
          <p:cNvSpPr/>
          <p:nvPr/>
        </p:nvSpPr>
        <p:spPr>
          <a:xfrm>
            <a:off x="2672448" y="3546811"/>
            <a:ext cx="840564" cy="79437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b="1" dirty="0"/>
              <a:t>Mar</a:t>
            </a:r>
          </a:p>
          <a:p>
            <a:pPr algn="ctr"/>
            <a:r>
              <a:rPr lang="en-CA" sz="1400" b="1" dirty="0"/>
              <a:t>2021</a:t>
            </a:r>
          </a:p>
        </p:txBody>
      </p:sp>
      <p:sp>
        <p:nvSpPr>
          <p:cNvPr id="6" name="Oval 5"/>
          <p:cNvSpPr/>
          <p:nvPr/>
        </p:nvSpPr>
        <p:spPr>
          <a:xfrm>
            <a:off x="5047829" y="3546811"/>
            <a:ext cx="840564" cy="79437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b="1" dirty="0"/>
              <a:t>June</a:t>
            </a:r>
          </a:p>
          <a:p>
            <a:pPr algn="ctr"/>
            <a:r>
              <a:rPr lang="en-CA" sz="1400" b="1" dirty="0"/>
              <a:t>2021 </a:t>
            </a:r>
          </a:p>
        </p:txBody>
      </p:sp>
      <p:sp>
        <p:nvSpPr>
          <p:cNvPr id="7" name="Oval 6"/>
          <p:cNvSpPr/>
          <p:nvPr/>
        </p:nvSpPr>
        <p:spPr>
          <a:xfrm>
            <a:off x="7959981" y="3541476"/>
            <a:ext cx="840564" cy="79437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b="1" dirty="0"/>
              <a:t>Sept</a:t>
            </a:r>
          </a:p>
          <a:p>
            <a:pPr algn="ctr"/>
            <a:r>
              <a:rPr lang="en-CA" sz="1400" b="1" dirty="0"/>
              <a:t>2021</a:t>
            </a:r>
          </a:p>
        </p:txBody>
      </p:sp>
      <p:sp>
        <p:nvSpPr>
          <p:cNvPr id="8" name="Oval 7"/>
          <p:cNvSpPr/>
          <p:nvPr/>
        </p:nvSpPr>
        <p:spPr>
          <a:xfrm>
            <a:off x="9692229" y="3539190"/>
            <a:ext cx="840564" cy="79437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b="1" dirty="0"/>
              <a:t>Dec</a:t>
            </a:r>
          </a:p>
          <a:p>
            <a:pPr algn="ctr"/>
            <a:r>
              <a:rPr lang="en-CA" sz="1400" b="1" dirty="0"/>
              <a:t>2021</a:t>
            </a:r>
          </a:p>
        </p:txBody>
      </p:sp>
      <p:sp>
        <p:nvSpPr>
          <p:cNvPr id="3" name="Down Arrow 2"/>
          <p:cNvSpPr/>
          <p:nvPr/>
        </p:nvSpPr>
        <p:spPr>
          <a:xfrm>
            <a:off x="10617942" y="1526221"/>
            <a:ext cx="910806" cy="1042201"/>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CA"/>
          </a:p>
        </p:txBody>
      </p:sp>
      <p:sp>
        <p:nvSpPr>
          <p:cNvPr id="9" name="TextBox 8"/>
          <p:cNvSpPr txBox="1"/>
          <p:nvPr/>
        </p:nvSpPr>
        <p:spPr>
          <a:xfrm>
            <a:off x="10744971" y="1960317"/>
            <a:ext cx="656748" cy="430887"/>
          </a:xfrm>
          <a:prstGeom prst="rect">
            <a:avLst/>
          </a:prstGeom>
          <a:noFill/>
        </p:spPr>
        <p:txBody>
          <a:bodyPr wrap="square" rtlCol="0">
            <a:spAutoFit/>
          </a:bodyPr>
          <a:lstStyle/>
          <a:p>
            <a:pPr algn="ctr"/>
            <a:r>
              <a:rPr lang="en-CA" sz="1100" b="1" dirty="0"/>
              <a:t>We are here</a:t>
            </a:r>
          </a:p>
        </p:txBody>
      </p:sp>
      <p:sp>
        <p:nvSpPr>
          <p:cNvPr id="13" name="Footer Placeholder 3"/>
          <p:cNvSpPr>
            <a:spLocks noGrp="1"/>
          </p:cNvSpPr>
          <p:nvPr>
            <p:ph type="ftr" sz="quarter" idx="4294967295"/>
          </p:nvPr>
        </p:nvSpPr>
        <p:spPr>
          <a:xfrm>
            <a:off x="228600" y="6406275"/>
            <a:ext cx="7810500" cy="228600"/>
          </a:xfrm>
          <a:prstGeom prst="rect">
            <a:avLst/>
          </a:prstGeom>
        </p:spPr>
        <p:txBody>
          <a:bodyPr/>
          <a:lstStyle/>
          <a:p>
            <a:r>
              <a:rPr lang="en-CA" dirty="0"/>
              <a:t>Roads Committee Meeting - January 2022</a:t>
            </a:r>
          </a:p>
        </p:txBody>
      </p:sp>
      <p:pic>
        <p:nvPicPr>
          <p:cNvPr id="12" name="Google Shape;302;p17" descr="Roads - Wellington County"/>
          <p:cNvPicPr preferRelativeResize="0"/>
          <p:nvPr/>
        </p:nvPicPr>
        <p:blipFill rotWithShape="1">
          <a:blip r:embed="rId8">
            <a:alphaModFix/>
          </a:blip>
          <a:srcRect/>
          <a:stretch/>
        </p:blipFill>
        <p:spPr>
          <a:xfrm>
            <a:off x="10399280" y="6187679"/>
            <a:ext cx="606946" cy="635508"/>
          </a:xfrm>
          <a:prstGeom prst="rect">
            <a:avLst/>
          </a:prstGeom>
          <a:noFill/>
          <a:ln>
            <a:noFill/>
          </a:ln>
        </p:spPr>
      </p:pic>
    </p:spTree>
    <p:extLst>
      <p:ext uri="{BB962C8B-B14F-4D97-AF65-F5344CB8AC3E}">
        <p14:creationId xmlns:p14="http://schemas.microsoft.com/office/powerpoint/2010/main" val="10647439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Engagement Summary</a:t>
            </a:r>
          </a:p>
        </p:txBody>
      </p:sp>
      <p:sp>
        <p:nvSpPr>
          <p:cNvPr id="3" name="Text Placeholder 2"/>
          <p:cNvSpPr>
            <a:spLocks noGrp="1"/>
          </p:cNvSpPr>
          <p:nvPr>
            <p:ph type="body" idx="1"/>
          </p:nvPr>
        </p:nvSpPr>
        <p:spPr>
          <a:xfrm>
            <a:off x="1003601" y="1417320"/>
            <a:ext cx="5298139" cy="4008120"/>
          </a:xfrm>
        </p:spPr>
        <p:txBody>
          <a:bodyPr>
            <a:normAutofit/>
          </a:bodyPr>
          <a:lstStyle/>
          <a:p>
            <a:pPr marL="114300" indent="0">
              <a:buNone/>
            </a:pPr>
            <a:r>
              <a:rPr lang="en-CA" dirty="0"/>
              <a:t>Roads Committee meetings</a:t>
            </a:r>
          </a:p>
          <a:p>
            <a:pPr lvl="1"/>
            <a:r>
              <a:rPr lang="en-CA" dirty="0"/>
              <a:t>5 committee report updates</a:t>
            </a:r>
          </a:p>
          <a:p>
            <a:pPr lvl="1"/>
            <a:r>
              <a:rPr lang="en-CA" dirty="0"/>
              <a:t>5 presentations</a:t>
            </a:r>
          </a:p>
          <a:p>
            <a:pPr lvl="1"/>
            <a:r>
              <a:rPr lang="en-CA" dirty="0"/>
              <a:t>10 information reports </a:t>
            </a:r>
          </a:p>
          <a:p>
            <a:pPr lvl="1"/>
            <a:endParaRPr lang="en-CA" dirty="0"/>
          </a:p>
          <a:p>
            <a:pPr marL="114300" indent="0">
              <a:buNone/>
            </a:pPr>
            <a:r>
              <a:rPr lang="en-CA" dirty="0"/>
              <a:t>Technical Advisory Group meetings</a:t>
            </a:r>
          </a:p>
          <a:p>
            <a:pPr lvl="1"/>
            <a:r>
              <a:rPr lang="en-CA" dirty="0"/>
              <a:t>3 meetings</a:t>
            </a:r>
          </a:p>
          <a:p>
            <a:pPr lvl="1"/>
            <a:r>
              <a:rPr lang="en-CA" dirty="0"/>
              <a:t>Representatives from all the local municipalities, Wellington OPP, MTO and the City of Guelph</a:t>
            </a:r>
          </a:p>
        </p:txBody>
      </p:sp>
      <p:sp>
        <p:nvSpPr>
          <p:cNvPr id="6" name="Footer Placeholder 3"/>
          <p:cNvSpPr>
            <a:spLocks noGrp="1"/>
          </p:cNvSpPr>
          <p:nvPr>
            <p:ph type="ftr" sz="quarter" idx="4294967295"/>
          </p:nvPr>
        </p:nvSpPr>
        <p:spPr>
          <a:xfrm>
            <a:off x="228600" y="6400800"/>
            <a:ext cx="7810500" cy="228600"/>
          </a:xfrm>
          <a:prstGeom prst="rect">
            <a:avLst/>
          </a:prstGeom>
        </p:spPr>
        <p:txBody>
          <a:bodyPr/>
          <a:lstStyle/>
          <a:p>
            <a:r>
              <a:rPr lang="en-CA" dirty="0"/>
              <a:t>Roads Committee Meeting - January 2022</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156" y="3469003"/>
            <a:ext cx="1147666" cy="1143001"/>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156" y="1581149"/>
            <a:ext cx="1147665" cy="1143000"/>
          </a:xfrm>
          <a:prstGeom prst="rect">
            <a:avLst/>
          </a:prstGeom>
        </p:spPr>
      </p:pic>
      <p:pic>
        <p:nvPicPr>
          <p:cNvPr id="8" name="Picture 2" descr="https://lh3.googleusercontent.com/Aoeuefos-4xCXCKmV-xmic_Wm9dzgmvRFcsLxMBVmgrKeOXhtXSGygpE_Ly7E0TVcYPNPWWm3xZ0bkIn39PbSkm5jK2NhoWALkH8J5mkZcp9A4bI8AiLI1MNEaXbdN8GUDsVUe9DnoMv"/>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5596" t="10737" r="16063" b="14412"/>
          <a:stretch/>
        </p:blipFill>
        <p:spPr bwMode="auto">
          <a:xfrm>
            <a:off x="6553200" y="914400"/>
            <a:ext cx="5213985" cy="5171766"/>
          </a:xfrm>
          <a:prstGeom prst="rect">
            <a:avLst/>
          </a:prstGeom>
          <a:noFill/>
          <a:extLst>
            <a:ext uri="{909E8E84-426E-40DD-AFC4-6F175D3DCCD1}">
              <a14:hiddenFill xmlns:a14="http://schemas.microsoft.com/office/drawing/2010/main">
                <a:solidFill>
                  <a:srgbClr val="FFFFFF"/>
                </a:solidFill>
              </a14:hiddenFill>
            </a:ext>
          </a:extLst>
        </p:spPr>
      </p:pic>
      <p:pic>
        <p:nvPicPr>
          <p:cNvPr id="9" name="Google Shape;302;p17" descr="Roads - Wellington County"/>
          <p:cNvPicPr preferRelativeResize="0"/>
          <p:nvPr/>
        </p:nvPicPr>
        <p:blipFill rotWithShape="1">
          <a:blip r:embed="rId6">
            <a:alphaModFix/>
          </a:blip>
          <a:srcRect/>
          <a:stretch/>
        </p:blipFill>
        <p:spPr>
          <a:xfrm>
            <a:off x="10399280" y="6187679"/>
            <a:ext cx="606946" cy="635508"/>
          </a:xfrm>
          <a:prstGeom prst="rect">
            <a:avLst/>
          </a:prstGeom>
          <a:noFill/>
          <a:ln>
            <a:noFill/>
          </a:ln>
        </p:spPr>
      </p:pic>
    </p:spTree>
    <p:extLst>
      <p:ext uri="{BB962C8B-B14F-4D97-AF65-F5344CB8AC3E}">
        <p14:creationId xmlns:p14="http://schemas.microsoft.com/office/powerpoint/2010/main" val="3523364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Engagement Summary</a:t>
            </a:r>
          </a:p>
        </p:txBody>
      </p:sp>
      <p:sp>
        <p:nvSpPr>
          <p:cNvPr id="3" name="Text Placeholder 2"/>
          <p:cNvSpPr>
            <a:spLocks noGrp="1"/>
          </p:cNvSpPr>
          <p:nvPr>
            <p:ph type="body" idx="1"/>
          </p:nvPr>
        </p:nvSpPr>
        <p:spPr>
          <a:xfrm>
            <a:off x="975360" y="1600200"/>
            <a:ext cx="5124815" cy="4251960"/>
          </a:xfrm>
        </p:spPr>
        <p:txBody>
          <a:bodyPr>
            <a:normAutofit fontScale="92500" lnSpcReduction="20000"/>
          </a:bodyPr>
          <a:lstStyle/>
          <a:p>
            <a:pPr marL="114300" indent="0">
              <a:lnSpc>
                <a:spcPct val="120000"/>
              </a:lnSpc>
              <a:buNone/>
            </a:pPr>
            <a:r>
              <a:rPr lang="en-CA" dirty="0"/>
              <a:t>Engagement Round 1 </a:t>
            </a:r>
          </a:p>
          <a:p>
            <a:pPr lvl="1">
              <a:lnSpc>
                <a:spcPct val="120000"/>
              </a:lnSpc>
            </a:pPr>
            <a:r>
              <a:rPr lang="en-CA" dirty="0"/>
              <a:t>Online Survey #1: Vision and </a:t>
            </a:r>
            <a:r>
              <a:rPr lang="en-CA" dirty="0" smtClean="0"/>
              <a:t>Values</a:t>
            </a:r>
          </a:p>
          <a:p>
            <a:pPr lvl="2">
              <a:lnSpc>
                <a:spcPct val="120000"/>
              </a:lnSpc>
            </a:pPr>
            <a:r>
              <a:rPr lang="en-CA" dirty="0" smtClean="0"/>
              <a:t>103 comments with 75% in support of the Vision</a:t>
            </a:r>
          </a:p>
          <a:p>
            <a:pPr lvl="1">
              <a:lnSpc>
                <a:spcPct val="120000"/>
              </a:lnSpc>
            </a:pPr>
            <a:r>
              <a:rPr lang="en-CA" dirty="0" smtClean="0"/>
              <a:t>Social Pinpoint Mapping </a:t>
            </a:r>
            <a:r>
              <a:rPr lang="en-CA" dirty="0"/>
              <a:t>A</a:t>
            </a:r>
            <a:r>
              <a:rPr lang="en-CA" dirty="0" smtClean="0"/>
              <a:t>ctivity</a:t>
            </a:r>
            <a:endParaRPr lang="en-CA" dirty="0"/>
          </a:p>
          <a:p>
            <a:pPr lvl="2">
              <a:lnSpc>
                <a:spcPct val="120000"/>
              </a:lnSpc>
            </a:pPr>
            <a:r>
              <a:rPr lang="en-CA" dirty="0"/>
              <a:t>3,967 visits and 601 </a:t>
            </a:r>
            <a:r>
              <a:rPr lang="en-CA" dirty="0" smtClean="0"/>
              <a:t>comments</a:t>
            </a:r>
          </a:p>
          <a:p>
            <a:pPr lvl="2">
              <a:lnSpc>
                <a:spcPct val="120000"/>
              </a:lnSpc>
            </a:pPr>
            <a:endParaRPr lang="en-CA" dirty="0"/>
          </a:p>
          <a:p>
            <a:pPr marL="114300" indent="0">
              <a:lnSpc>
                <a:spcPct val="120000"/>
              </a:lnSpc>
              <a:buNone/>
            </a:pPr>
            <a:r>
              <a:rPr lang="en-CA" dirty="0"/>
              <a:t>Engagement Round 2</a:t>
            </a:r>
          </a:p>
          <a:p>
            <a:pPr lvl="1">
              <a:lnSpc>
                <a:spcPct val="120000"/>
              </a:lnSpc>
            </a:pPr>
            <a:r>
              <a:rPr lang="en-CA" dirty="0"/>
              <a:t>Virtual PIC </a:t>
            </a:r>
          </a:p>
          <a:p>
            <a:pPr lvl="1">
              <a:lnSpc>
                <a:spcPct val="120000"/>
              </a:lnSpc>
            </a:pPr>
            <a:r>
              <a:rPr lang="en-CA" dirty="0"/>
              <a:t>Online Survey #2: </a:t>
            </a:r>
          </a:p>
          <a:p>
            <a:pPr lvl="2">
              <a:lnSpc>
                <a:spcPct val="120000"/>
              </a:lnSpc>
            </a:pPr>
            <a:r>
              <a:rPr lang="en-CA" dirty="0"/>
              <a:t>About 350 respondents participated</a:t>
            </a:r>
          </a:p>
        </p:txBody>
      </p:sp>
      <p:sp>
        <p:nvSpPr>
          <p:cNvPr id="6" name="Footer Placeholder 3"/>
          <p:cNvSpPr>
            <a:spLocks noGrp="1"/>
          </p:cNvSpPr>
          <p:nvPr>
            <p:ph type="ftr" sz="quarter" idx="4294967295"/>
          </p:nvPr>
        </p:nvSpPr>
        <p:spPr>
          <a:xfrm>
            <a:off x="228600" y="6400800"/>
            <a:ext cx="7810500" cy="228600"/>
          </a:xfrm>
          <a:prstGeom prst="rect">
            <a:avLst/>
          </a:prstGeom>
        </p:spPr>
        <p:txBody>
          <a:bodyPr/>
          <a:lstStyle/>
          <a:p>
            <a:r>
              <a:rPr lang="en-CA" dirty="0"/>
              <a:t>Roads Committee Meeting - January 2022</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536" y="1853252"/>
            <a:ext cx="1147665" cy="1143129"/>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536" y="4318819"/>
            <a:ext cx="1147665" cy="1143000"/>
          </a:xfrm>
          <a:prstGeom prst="rect">
            <a:avLst/>
          </a:prstGeom>
        </p:spPr>
      </p:pic>
      <p:pic>
        <p:nvPicPr>
          <p:cNvPr id="9" name="image36.png" descr="Heat Map of Comments Received from the Social Pinpoint Activity" title="Figure 1"/>
          <p:cNvPicPr/>
          <p:nvPr/>
        </p:nvPicPr>
        <p:blipFill>
          <a:blip r:embed="rId5"/>
          <a:srcRect/>
          <a:stretch>
            <a:fillRect/>
          </a:stretch>
        </p:blipFill>
        <p:spPr>
          <a:xfrm>
            <a:off x="6209047" y="1459283"/>
            <a:ext cx="5760720" cy="4572000"/>
          </a:xfrm>
          <a:prstGeom prst="rect">
            <a:avLst/>
          </a:prstGeom>
          <a:ln/>
        </p:spPr>
      </p:pic>
      <p:pic>
        <p:nvPicPr>
          <p:cNvPr id="10" name="Google Shape;302;p17" descr="Roads - Wellington County"/>
          <p:cNvPicPr preferRelativeResize="0"/>
          <p:nvPr/>
        </p:nvPicPr>
        <p:blipFill rotWithShape="1">
          <a:blip r:embed="rId6">
            <a:alphaModFix/>
          </a:blip>
          <a:srcRect/>
          <a:stretch/>
        </p:blipFill>
        <p:spPr>
          <a:xfrm>
            <a:off x="10399280" y="6187679"/>
            <a:ext cx="606946" cy="635508"/>
          </a:xfrm>
          <a:prstGeom prst="rect">
            <a:avLst/>
          </a:prstGeom>
          <a:noFill/>
          <a:ln>
            <a:noFill/>
          </a:ln>
        </p:spPr>
      </p:pic>
    </p:spTree>
    <p:extLst>
      <p:ext uri="{BB962C8B-B14F-4D97-AF65-F5344CB8AC3E}">
        <p14:creationId xmlns:p14="http://schemas.microsoft.com/office/powerpoint/2010/main" val="25222399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Road Master Action Plan - Roads - Wellington County"/>
          <p:cNvPicPr>
            <a:picLocks noGrp="1" noChangeAspect="1" noChangeArrowheads="1"/>
          </p:cNvPicPr>
          <p:nvPr>
            <p:ph type="pic" idx="2"/>
          </p:nvPr>
        </p:nvPicPr>
        <p:blipFill rotWithShape="1">
          <a:blip r:embed="rId2" cstate="screen">
            <a:extLst>
              <a:ext uri="{28A0092B-C50C-407E-A947-70E740481C1C}">
                <a14:useLocalDpi xmlns:a14="http://schemas.microsoft.com/office/drawing/2010/main"/>
              </a:ext>
            </a:extLst>
          </a:blip>
          <a:srcRect t="444"/>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1808018" y="3349596"/>
            <a:ext cx="9985663" cy="101458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b="1" dirty="0">
                <a:solidFill>
                  <a:schemeClr val="tx1"/>
                </a:solidFill>
                <a:latin typeface="Tw Cen MT" panose="020B0602020104020603" pitchFamily="34" charset="0"/>
              </a:rPr>
              <a:t>Vision and Goals</a:t>
            </a:r>
          </a:p>
        </p:txBody>
      </p:sp>
      <p:sp>
        <p:nvSpPr>
          <p:cNvPr id="2" name="Footer Placeholder 1"/>
          <p:cNvSpPr>
            <a:spLocks noGrp="1"/>
          </p:cNvSpPr>
          <p:nvPr>
            <p:ph type="ftr" idx="11"/>
          </p:nvPr>
        </p:nvSpPr>
        <p:spPr/>
        <p:txBody>
          <a:bodyPr/>
          <a:lstStyle/>
          <a:p>
            <a:r>
              <a:rPr lang="en-CA"/>
              <a:t>Roads Committee Meeting - January 2022</a:t>
            </a:r>
            <a:endParaRPr lang="en-CA" dirty="0"/>
          </a:p>
        </p:txBody>
      </p:sp>
    </p:spTree>
    <p:extLst>
      <p:ext uri="{BB962C8B-B14F-4D97-AF65-F5344CB8AC3E}">
        <p14:creationId xmlns:p14="http://schemas.microsoft.com/office/powerpoint/2010/main" val="20046185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Dillon 3">
      <a:dk1>
        <a:sysClr val="windowText" lastClr="000000"/>
      </a:dk1>
      <a:lt1>
        <a:sysClr val="window" lastClr="FFFFFF"/>
      </a:lt1>
      <a:dk2>
        <a:srgbClr val="083C48"/>
      </a:dk2>
      <a:lt2>
        <a:srgbClr val="EEECE1"/>
      </a:lt2>
      <a:accent1>
        <a:srgbClr val="0093B1"/>
      </a:accent1>
      <a:accent2>
        <a:srgbClr val="67CDA6"/>
      </a:accent2>
      <a:accent3>
        <a:srgbClr val="518FD3"/>
      </a:accent3>
      <a:accent4>
        <a:srgbClr val="7D5EA8"/>
      </a:accent4>
      <a:accent5>
        <a:srgbClr val="ED6C44"/>
      </a:accent5>
      <a:accent6>
        <a:srgbClr val="F5B93C"/>
      </a:accent6>
      <a:hlink>
        <a:srgbClr val="33CCCC"/>
      </a:hlink>
      <a:folHlink>
        <a:srgbClr val="CC3399"/>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xternal Presentation" id="{33D0A9C7-21D7-46F7-89BF-729A31D6CF59}" vid="{D03BA237-FE73-4914-8FA7-0F2D2F0C78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2021-04-26-External_Presentation</Template>
  <TotalTime>4169</TotalTime>
  <Words>3462</Words>
  <Application>Microsoft Office PowerPoint</Application>
  <PresentationFormat>Widescreen</PresentationFormat>
  <Paragraphs>561</Paragraphs>
  <Slides>40</Slides>
  <Notes>16</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40</vt:i4>
      </vt:variant>
    </vt:vector>
  </HeadingPairs>
  <TitlesOfParts>
    <vt:vector size="49" baseType="lpstr">
      <vt:lpstr>Arial</vt:lpstr>
      <vt:lpstr>Calibri</vt:lpstr>
      <vt:lpstr>Calibri Light</vt:lpstr>
      <vt:lpstr>Symbol</vt:lpstr>
      <vt:lpstr>Times New Roman</vt:lpstr>
      <vt:lpstr>Tw Cen MT</vt:lpstr>
      <vt:lpstr>Wingdings 2</vt:lpstr>
      <vt:lpstr>Office Theme</vt:lpstr>
      <vt:lpstr>Acrobat Document</vt:lpstr>
      <vt:lpstr>Wellington Road Master Action Plan Final Report Presentation Roads Committee Meeting</vt:lpstr>
      <vt:lpstr>PowerPoint Presentation</vt:lpstr>
      <vt:lpstr>Study Purpose</vt:lpstr>
      <vt:lpstr>PowerPoint Presentation</vt:lpstr>
      <vt:lpstr>Municipal Class Environmental Assessment (MCEA) Process</vt:lpstr>
      <vt:lpstr>Engagement and Timing</vt:lpstr>
      <vt:lpstr>Engagement Summary</vt:lpstr>
      <vt:lpstr>Engagement Summary</vt:lpstr>
      <vt:lpstr>PowerPoint Presentation</vt:lpstr>
      <vt:lpstr>Vision and Goals</vt:lpstr>
      <vt:lpstr>PowerPoint Presentation</vt:lpstr>
      <vt:lpstr>Existing Conditions and Forecasted Growth</vt:lpstr>
      <vt:lpstr>PowerPoint Presentation</vt:lpstr>
      <vt:lpstr>Problem and Opportunity Statement</vt:lpstr>
      <vt:lpstr>Problem and Opportunity Statement</vt:lpstr>
      <vt:lpstr>PowerPoint Presentation</vt:lpstr>
      <vt:lpstr>Long-term Transportation Needs (Methodology)</vt:lpstr>
      <vt:lpstr>Alternative Strategies to Address Network Deficiencies</vt:lpstr>
      <vt:lpstr>Evaluation Criteria</vt:lpstr>
      <vt:lpstr>Evaluation Criteria</vt:lpstr>
      <vt:lpstr>Summary of Recommendations and Timing</vt:lpstr>
      <vt:lpstr>By-pass Assessment </vt:lpstr>
      <vt:lpstr>Active Transportation </vt:lpstr>
      <vt:lpstr>Active Transportation </vt:lpstr>
      <vt:lpstr>Transit</vt:lpstr>
      <vt:lpstr>Transit Options Assessed</vt:lpstr>
      <vt:lpstr>Transit Recommendations</vt:lpstr>
      <vt:lpstr>Climate Change</vt:lpstr>
      <vt:lpstr>Climate Change – Summary of Recommendations</vt:lpstr>
      <vt:lpstr>Policy Framework</vt:lpstr>
      <vt:lpstr>PowerPoint Presentation</vt:lpstr>
      <vt:lpstr>Short-term Operational and Safety Improvements</vt:lpstr>
      <vt:lpstr>PowerPoint Presentation</vt:lpstr>
      <vt:lpstr>Implementation Plan - Short-Term Capital Cost Estimates (0 to 5 years)</vt:lpstr>
      <vt:lpstr>Implementation Plan - Mid-Term Capital Cost Estimates (6 to 10)</vt:lpstr>
      <vt:lpstr>Implementation Plan - Long-Term Capital Cost Estimates (over 10 years)</vt:lpstr>
      <vt:lpstr>PowerPoint Presentation</vt:lpstr>
      <vt:lpstr>Next Steps</vt:lpstr>
      <vt:lpstr>Final Report</vt:lpstr>
      <vt:lpstr>  </vt:lpstr>
    </vt:vector>
  </TitlesOfParts>
  <Company>Dillon Consulting Limited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McNamara, Kate</dc:creator>
  <cp:lastModifiedBy>Don Kudo</cp:lastModifiedBy>
  <cp:revision>137</cp:revision>
  <cp:lastPrinted>2021-12-30T17:29:00Z</cp:lastPrinted>
  <dcterms:created xsi:type="dcterms:W3CDTF">2021-12-10T17:51:27Z</dcterms:created>
  <dcterms:modified xsi:type="dcterms:W3CDTF">2022-01-04T19:00:32Z</dcterms:modified>
</cp:coreProperties>
</file>